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4630400" cy="8229600"/>
  <p:notesSz cx="14630400" cy="8229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61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87878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87878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87878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87878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94660" y="7800395"/>
            <a:ext cx="1612197" cy="30514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221107"/>
            <a:ext cx="14472920" cy="1001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878787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080" y="2309621"/>
            <a:ext cx="7042784" cy="4689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gamma.app/?utm_source=made-with-gamma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4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11" Type="http://schemas.openxmlformats.org/officeDocument/2006/relationships/hyperlink" Target="https://gamma.app/?utm_source=made-with-gamma" TargetMode="External"/><Relationship Id="rId5" Type="http://schemas.openxmlformats.org/officeDocument/2006/relationships/image" Target="../media/image51.pn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ma.app/?utm_source=made-with-gamm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gau.ru/distance/culture/cont/culturologia/tema_07.html" TargetMode="External"/><Relationship Id="rId2" Type="http://schemas.openxmlformats.org/officeDocument/2006/relationships/hyperlink" Target="http://www.mudriyfilosof.ru/2012/10/blog-post_8-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399" cy="82295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5993" y="1443939"/>
            <a:ext cx="6879590" cy="274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spc="-10" dirty="0">
                <a:solidFill>
                  <a:srgbClr val="171717"/>
                </a:solidFill>
              </a:rPr>
              <a:t>Культура</a:t>
            </a:r>
            <a:endParaRPr sz="8900" dirty="0"/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8900" spc="-10" dirty="0">
                <a:solidFill>
                  <a:srgbClr val="171717"/>
                </a:solidFill>
                <a:latin typeface="Calibri"/>
                <a:cs typeface="Calibri"/>
              </a:rPr>
              <a:t>первобытного</a:t>
            </a:r>
            <a:endParaRPr sz="89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55993" y="4162171"/>
            <a:ext cx="4912360" cy="1382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spc="-10" dirty="0">
                <a:solidFill>
                  <a:srgbClr val="171717"/>
                </a:solidFill>
                <a:latin typeface="Cambria"/>
                <a:cs typeface="Cambria"/>
              </a:rPr>
              <a:t>общества</a:t>
            </a:r>
            <a:endParaRPr sz="8900">
              <a:latin typeface="Cambria"/>
              <a:cs typeface="Cambr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75832" y="7219188"/>
            <a:ext cx="60960" cy="538480"/>
          </a:xfrm>
          <a:custGeom>
            <a:avLst/>
            <a:gdLst/>
            <a:ahLst/>
            <a:cxnLst/>
            <a:rect l="l" t="t" r="r" b="b"/>
            <a:pathLst>
              <a:path w="60960" h="538479">
                <a:moveTo>
                  <a:pt x="60960" y="0"/>
                </a:moveTo>
                <a:lnTo>
                  <a:pt x="0" y="0"/>
                </a:lnTo>
                <a:lnTo>
                  <a:pt x="0" y="537971"/>
                </a:lnTo>
                <a:lnTo>
                  <a:pt x="60960" y="537971"/>
                </a:lnTo>
                <a:lnTo>
                  <a:pt x="60960" y="0"/>
                </a:lnTo>
                <a:close/>
              </a:path>
            </a:pathLst>
          </a:custGeom>
          <a:solidFill>
            <a:srgbClr val="1717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51803" y="7185152"/>
            <a:ext cx="2313940" cy="53467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Преподователь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Лангий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Варвара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Алексеевна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39171" y="6786371"/>
            <a:ext cx="91440" cy="1294130"/>
          </a:xfrm>
          <a:custGeom>
            <a:avLst/>
            <a:gdLst/>
            <a:ahLst/>
            <a:cxnLst/>
            <a:rect l="l" t="t" r="r" b="b"/>
            <a:pathLst>
              <a:path w="91440" h="1294129">
                <a:moveTo>
                  <a:pt x="91440" y="0"/>
                </a:moveTo>
                <a:lnTo>
                  <a:pt x="0" y="0"/>
                </a:lnTo>
                <a:lnTo>
                  <a:pt x="0" y="1293875"/>
                </a:lnTo>
                <a:lnTo>
                  <a:pt x="91440" y="1293875"/>
                </a:lnTo>
                <a:lnTo>
                  <a:pt x="91440" y="0"/>
                </a:lnTo>
                <a:close/>
              </a:path>
            </a:pathLst>
          </a:custGeom>
          <a:solidFill>
            <a:srgbClr val="495F73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894309" y="7755381"/>
            <a:ext cx="1631314" cy="429259"/>
            <a:chOff x="12894309" y="7755381"/>
            <a:chExt cx="1631314" cy="429259"/>
          </a:xfrm>
        </p:grpSpPr>
        <p:sp>
          <p:nvSpPr>
            <p:cNvPr id="9" name="object 9">
              <a:hlinkClick r:id="rId3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hlinkClick r:id="rId3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55207" y="201294"/>
            <a:ext cx="44989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Санкт-Петербургский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государственный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университет телекоммуникаций </a:t>
            </a:r>
            <a:r>
              <a:rPr sz="1600" dirty="0">
                <a:latin typeface="Calibri"/>
                <a:cs typeface="Calibri"/>
              </a:rPr>
              <a:t>им.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проф.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М.А.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Бонч-Бруевича.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76103" y="6716166"/>
            <a:ext cx="3714750" cy="1042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9300"/>
              </a:lnSpc>
              <a:spcBef>
                <a:spcPts val="95"/>
              </a:spcBef>
            </a:pP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Выполнили</a:t>
            </a:r>
            <a:r>
              <a:rPr sz="1400" spc="-4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студенты</a:t>
            </a:r>
            <a:r>
              <a:rPr sz="14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1</a:t>
            </a:r>
            <a:r>
              <a:rPr sz="14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курса группы</a:t>
            </a:r>
            <a:r>
              <a:rPr sz="1400" spc="-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ИТПИ-2514: Мерзляков</a:t>
            </a:r>
            <a:r>
              <a:rPr sz="14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Андрей</a:t>
            </a:r>
            <a:r>
              <a:rPr sz="1400" spc="-2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Вячеславович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Седунов</a:t>
            </a:r>
            <a:r>
              <a:rPr sz="14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Иван</a:t>
            </a:r>
            <a:r>
              <a:rPr sz="1400" spc="-2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Андреевич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Махил</a:t>
            </a:r>
            <a:r>
              <a:rPr sz="1400" spc="-5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Щерба</a:t>
            </a:r>
            <a:r>
              <a:rPr sz="14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Александрович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76103" y="7773416"/>
            <a:ext cx="27476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Константинов</a:t>
            </a:r>
            <a:r>
              <a:rPr sz="1400" spc="-7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A2A2A"/>
                </a:solidFill>
                <a:latin typeface="Calibri"/>
                <a:cs typeface="Calibri"/>
              </a:rPr>
              <a:t>Дмитрий</a:t>
            </a:r>
            <a:r>
              <a:rPr sz="1400" spc="-35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libri"/>
                <a:cs typeface="Calibri"/>
              </a:rPr>
              <a:t>Николаевич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9782" y="728217"/>
            <a:ext cx="37871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A2A2A"/>
                </a:solidFill>
              </a:rPr>
              <a:t>Железный</a:t>
            </a:r>
            <a:r>
              <a:rPr spc="35" dirty="0">
                <a:solidFill>
                  <a:srgbClr val="2A2A2A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век</a:t>
            </a:r>
            <a:r>
              <a:rPr spc="55" dirty="0">
                <a:solidFill>
                  <a:srgbClr val="2A2A2A"/>
                </a:solidFill>
              </a:rPr>
              <a:t> </a:t>
            </a:r>
            <a:r>
              <a:rPr spc="-160" dirty="0">
                <a:latin typeface="Tahoma"/>
                <a:cs typeface="Tahoma"/>
              </a:rPr>
              <a:t>(1</a:t>
            </a:r>
            <a:r>
              <a:rPr spc="-125" dirty="0">
                <a:latin typeface="Tahoma"/>
                <a:cs typeface="Tahoma"/>
              </a:rPr>
              <a:t> </a:t>
            </a:r>
            <a:r>
              <a:rPr spc="-30" dirty="0"/>
              <a:t>тыс</a:t>
            </a:r>
            <a:r>
              <a:rPr spc="-30" dirty="0">
                <a:latin typeface="Tahoma"/>
                <a:cs typeface="Tahoma"/>
              </a:rPr>
              <a:t>.</a:t>
            </a:r>
            <a:r>
              <a:rPr spc="-145" dirty="0">
                <a:latin typeface="Tahoma"/>
                <a:cs typeface="Tahoma"/>
              </a:rPr>
              <a:t> </a:t>
            </a:r>
            <a:r>
              <a:rPr dirty="0"/>
              <a:t>до</a:t>
            </a:r>
            <a:r>
              <a:rPr spc="40" dirty="0"/>
              <a:t> </a:t>
            </a:r>
            <a:r>
              <a:rPr spc="-10" dirty="0"/>
              <a:t>н</a:t>
            </a:r>
            <a:r>
              <a:rPr spc="-10" dirty="0">
                <a:latin typeface="Tahoma"/>
                <a:cs typeface="Tahoma"/>
              </a:rPr>
              <a:t>.</a:t>
            </a:r>
            <a:r>
              <a:rPr spc="-10" dirty="0"/>
              <a:t>э</a:t>
            </a:r>
            <a:r>
              <a:rPr spc="-10" dirty="0">
                <a:latin typeface="Tahoma"/>
                <a:cs typeface="Tahoma"/>
              </a:rPr>
              <a:t>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2" y="548640"/>
            <a:ext cx="4383024" cy="7635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656" y="1722120"/>
            <a:ext cx="4942332" cy="33893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56904" y="213359"/>
            <a:ext cx="5704332" cy="40934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2223" y="4398264"/>
            <a:ext cx="7220711" cy="34930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947407" y="7879484"/>
            <a:ext cx="4357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111111"/>
                </a:solidFill>
                <a:latin typeface="Calibri"/>
                <a:cs typeface="Calibri"/>
              </a:rPr>
              <a:t>Джакомо</a:t>
            </a:r>
            <a:r>
              <a:rPr sz="1800" spc="-4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Пальма</a:t>
            </a:r>
            <a:r>
              <a:rPr sz="1800" spc="-2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Младший</a:t>
            </a:r>
            <a:r>
              <a:rPr sz="1800" spc="-3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11111"/>
                </a:solidFill>
                <a:latin typeface="Calibri"/>
                <a:cs typeface="Calibri"/>
              </a:rPr>
              <a:t>–</a:t>
            </a:r>
            <a:r>
              <a:rPr sz="1800" spc="-3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11111"/>
                </a:solidFill>
                <a:latin typeface="Calibri"/>
                <a:cs typeface="Calibri"/>
              </a:rPr>
              <a:t>Железный</a:t>
            </a:r>
            <a:r>
              <a:rPr sz="1800" spc="-50" dirty="0">
                <a:solidFill>
                  <a:srgbClr val="11111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111111"/>
                </a:solidFill>
                <a:latin typeface="Calibri"/>
                <a:cs typeface="Calibri"/>
              </a:rPr>
              <a:t>век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656" y="5344667"/>
            <a:ext cx="5001768" cy="268896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09259" y="1842516"/>
            <a:ext cx="2974847" cy="22981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25811" y="2178519"/>
            <a:ext cx="3666243" cy="15394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399" cy="199339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60020" y="2203704"/>
            <a:ext cx="1511935" cy="340360"/>
          </a:xfrm>
          <a:custGeom>
            <a:avLst/>
            <a:gdLst/>
            <a:ahLst/>
            <a:cxnLst/>
            <a:rect l="l" t="t" r="r" b="b"/>
            <a:pathLst>
              <a:path w="1511935" h="340360">
                <a:moveTo>
                  <a:pt x="1487297" y="0"/>
                </a:moveTo>
                <a:lnTo>
                  <a:pt x="24510" y="0"/>
                </a:lnTo>
                <a:lnTo>
                  <a:pt x="14969" y="1918"/>
                </a:lnTo>
                <a:lnTo>
                  <a:pt x="7178" y="7159"/>
                </a:lnTo>
                <a:lnTo>
                  <a:pt x="1926" y="14948"/>
                </a:lnTo>
                <a:lnTo>
                  <a:pt x="0" y="24511"/>
                </a:lnTo>
                <a:lnTo>
                  <a:pt x="0" y="315341"/>
                </a:lnTo>
                <a:lnTo>
                  <a:pt x="1926" y="324903"/>
                </a:lnTo>
                <a:lnTo>
                  <a:pt x="7178" y="332692"/>
                </a:lnTo>
                <a:lnTo>
                  <a:pt x="14969" y="337933"/>
                </a:lnTo>
                <a:lnTo>
                  <a:pt x="24510" y="339851"/>
                </a:lnTo>
                <a:lnTo>
                  <a:pt x="1487297" y="339851"/>
                </a:lnTo>
                <a:lnTo>
                  <a:pt x="1496859" y="337933"/>
                </a:lnTo>
                <a:lnTo>
                  <a:pt x="1504648" y="332692"/>
                </a:lnTo>
                <a:lnTo>
                  <a:pt x="1509889" y="324903"/>
                </a:lnTo>
                <a:lnTo>
                  <a:pt x="1511808" y="315341"/>
                </a:lnTo>
                <a:lnTo>
                  <a:pt x="1511808" y="24511"/>
                </a:lnTo>
                <a:lnTo>
                  <a:pt x="1509889" y="14948"/>
                </a:lnTo>
                <a:lnTo>
                  <a:pt x="1504648" y="7159"/>
                </a:lnTo>
                <a:lnTo>
                  <a:pt x="1496859" y="1918"/>
                </a:lnTo>
                <a:lnTo>
                  <a:pt x="148729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70459" y="2255900"/>
            <a:ext cx="1193800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АНТРОПОГЕНЕЗ</a:t>
            </a:r>
            <a:endParaRPr sz="125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4129" y="2788107"/>
            <a:ext cx="59277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171717"/>
                </a:solidFill>
              </a:rPr>
              <a:t>Происхождение</a:t>
            </a:r>
            <a:r>
              <a:rPr sz="4000" spc="-165" dirty="0">
                <a:solidFill>
                  <a:srgbClr val="171717"/>
                </a:solidFill>
              </a:rPr>
              <a:t> </a:t>
            </a:r>
            <a:r>
              <a:rPr sz="4000" spc="-10" dirty="0">
                <a:solidFill>
                  <a:srgbClr val="171717"/>
                </a:solidFill>
              </a:rPr>
              <a:t>человека</a:t>
            </a:r>
            <a:endParaRPr sz="4000"/>
          </a:p>
        </p:txBody>
      </p:sp>
      <p:grpSp>
        <p:nvGrpSpPr>
          <p:cNvPr id="7" name="object 7"/>
          <p:cNvGrpSpPr/>
          <p:nvPr/>
        </p:nvGrpSpPr>
        <p:grpSpPr>
          <a:xfrm>
            <a:off x="283463" y="3621023"/>
            <a:ext cx="6464935" cy="1327785"/>
            <a:chOff x="283463" y="3621023"/>
            <a:chExt cx="6464935" cy="1327785"/>
          </a:xfrm>
        </p:grpSpPr>
        <p:sp>
          <p:nvSpPr>
            <p:cNvPr id="8" name="object 8"/>
            <p:cNvSpPr/>
            <p:nvPr/>
          </p:nvSpPr>
          <p:spPr>
            <a:xfrm>
              <a:off x="307085" y="3632453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0" y="109728"/>
                  </a:moveTo>
                  <a:lnTo>
                    <a:pt x="8624" y="67026"/>
                  </a:lnTo>
                  <a:lnTo>
                    <a:pt x="32143" y="32146"/>
                  </a:lnTo>
                  <a:lnTo>
                    <a:pt x="67026" y="8626"/>
                  </a:lnTo>
                  <a:lnTo>
                    <a:pt x="109740" y="0"/>
                  </a:lnTo>
                  <a:lnTo>
                    <a:pt x="6320028" y="0"/>
                  </a:lnTo>
                  <a:lnTo>
                    <a:pt x="6362729" y="8626"/>
                  </a:lnTo>
                  <a:lnTo>
                    <a:pt x="6397609" y="32146"/>
                  </a:lnTo>
                  <a:lnTo>
                    <a:pt x="6421129" y="67026"/>
                  </a:lnTo>
                  <a:lnTo>
                    <a:pt x="6429756" y="109728"/>
                  </a:lnTo>
                  <a:lnTo>
                    <a:pt x="6429756" y="1194816"/>
                  </a:lnTo>
                  <a:lnTo>
                    <a:pt x="6421129" y="1237517"/>
                  </a:lnTo>
                  <a:lnTo>
                    <a:pt x="6397609" y="1272397"/>
                  </a:lnTo>
                  <a:lnTo>
                    <a:pt x="6362729" y="1295917"/>
                  </a:lnTo>
                  <a:lnTo>
                    <a:pt x="6320028" y="1304544"/>
                  </a:lnTo>
                  <a:lnTo>
                    <a:pt x="109740" y="1304544"/>
                  </a:lnTo>
                  <a:lnTo>
                    <a:pt x="67026" y="1295917"/>
                  </a:lnTo>
                  <a:lnTo>
                    <a:pt x="32143" y="1272397"/>
                  </a:lnTo>
                  <a:lnTo>
                    <a:pt x="8624" y="1237517"/>
                  </a:lnTo>
                  <a:lnTo>
                    <a:pt x="0" y="1194816"/>
                  </a:lnTo>
                  <a:lnTo>
                    <a:pt x="0" y="109728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3463" y="3631691"/>
              <a:ext cx="91440" cy="1304925"/>
            </a:xfrm>
            <a:custGeom>
              <a:avLst/>
              <a:gdLst/>
              <a:ahLst/>
              <a:cxnLst/>
              <a:rect l="l" t="t" r="r" b="b"/>
              <a:pathLst>
                <a:path w="91439" h="1304925">
                  <a:moveTo>
                    <a:pt x="60820" y="0"/>
                  </a:moveTo>
                  <a:lnTo>
                    <a:pt x="30619" y="0"/>
                  </a:lnTo>
                  <a:lnTo>
                    <a:pt x="18698" y="2407"/>
                  </a:lnTo>
                  <a:lnTo>
                    <a:pt x="8966" y="8969"/>
                  </a:lnTo>
                  <a:lnTo>
                    <a:pt x="2405" y="18698"/>
                  </a:lnTo>
                  <a:lnTo>
                    <a:pt x="0" y="30607"/>
                  </a:lnTo>
                  <a:lnTo>
                    <a:pt x="0" y="1273937"/>
                  </a:lnTo>
                  <a:lnTo>
                    <a:pt x="2405" y="1285845"/>
                  </a:lnTo>
                  <a:lnTo>
                    <a:pt x="8966" y="1295574"/>
                  </a:lnTo>
                  <a:lnTo>
                    <a:pt x="18698" y="1302136"/>
                  </a:lnTo>
                  <a:lnTo>
                    <a:pt x="30619" y="1304544"/>
                  </a:lnTo>
                  <a:lnTo>
                    <a:pt x="60820" y="1304544"/>
                  </a:lnTo>
                  <a:lnTo>
                    <a:pt x="72741" y="1302136"/>
                  </a:lnTo>
                  <a:lnTo>
                    <a:pt x="82473" y="1295574"/>
                  </a:lnTo>
                  <a:lnTo>
                    <a:pt x="89034" y="1285845"/>
                  </a:lnTo>
                  <a:lnTo>
                    <a:pt x="91439" y="1273937"/>
                  </a:lnTo>
                  <a:lnTo>
                    <a:pt x="91439" y="30607"/>
                  </a:lnTo>
                  <a:lnTo>
                    <a:pt x="89034" y="18698"/>
                  </a:lnTo>
                  <a:lnTo>
                    <a:pt x="82473" y="8969"/>
                  </a:lnTo>
                  <a:lnTo>
                    <a:pt x="72741" y="2407"/>
                  </a:lnTo>
                  <a:lnTo>
                    <a:pt x="6082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89584" y="3830573"/>
            <a:ext cx="5514340" cy="868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Антропогенез</a:t>
            </a:r>
            <a:r>
              <a:rPr sz="20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20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его</a:t>
            </a:r>
            <a:r>
              <a:rPr sz="20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Cambria"/>
                <a:cs typeface="Cambria"/>
              </a:rPr>
              <a:t>этапы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3700"/>
              </a:lnSpc>
              <a:spcBef>
                <a:spcPts val="820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Эволюционный</a:t>
            </a:r>
            <a:r>
              <a:rPr sz="125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путь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от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ранних</a:t>
            </a:r>
            <a:r>
              <a:rPr sz="12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гоминидов</a:t>
            </a:r>
            <a:r>
              <a:rPr sz="125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человеку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разумному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включая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ключевые биологические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 поведенческие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изменения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575804" y="3621023"/>
            <a:ext cx="6464935" cy="1327785"/>
            <a:chOff x="7575804" y="3621023"/>
            <a:chExt cx="6464935" cy="1327785"/>
          </a:xfrm>
        </p:grpSpPr>
        <p:sp>
          <p:nvSpPr>
            <p:cNvPr id="12" name="object 12"/>
            <p:cNvSpPr/>
            <p:nvPr/>
          </p:nvSpPr>
          <p:spPr>
            <a:xfrm>
              <a:off x="7599426" y="3632453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6320028" y="0"/>
                  </a:moveTo>
                  <a:lnTo>
                    <a:pt x="109727" y="0"/>
                  </a:lnTo>
                  <a:lnTo>
                    <a:pt x="67026" y="8626"/>
                  </a:lnTo>
                  <a:lnTo>
                    <a:pt x="32146" y="32146"/>
                  </a:lnTo>
                  <a:lnTo>
                    <a:pt x="8626" y="67026"/>
                  </a:lnTo>
                  <a:lnTo>
                    <a:pt x="0" y="109728"/>
                  </a:lnTo>
                  <a:lnTo>
                    <a:pt x="0" y="1194816"/>
                  </a:lnTo>
                  <a:lnTo>
                    <a:pt x="8626" y="1237517"/>
                  </a:lnTo>
                  <a:lnTo>
                    <a:pt x="32146" y="1272397"/>
                  </a:lnTo>
                  <a:lnTo>
                    <a:pt x="67026" y="1295917"/>
                  </a:lnTo>
                  <a:lnTo>
                    <a:pt x="109727" y="1304544"/>
                  </a:lnTo>
                  <a:lnTo>
                    <a:pt x="6320028" y="1304544"/>
                  </a:lnTo>
                  <a:lnTo>
                    <a:pt x="6362729" y="1295917"/>
                  </a:lnTo>
                  <a:lnTo>
                    <a:pt x="6397609" y="1272397"/>
                  </a:lnTo>
                  <a:lnTo>
                    <a:pt x="6421129" y="1237517"/>
                  </a:lnTo>
                  <a:lnTo>
                    <a:pt x="6429756" y="1194816"/>
                  </a:lnTo>
                  <a:lnTo>
                    <a:pt x="6429756" y="109728"/>
                  </a:lnTo>
                  <a:lnTo>
                    <a:pt x="6421129" y="67026"/>
                  </a:lnTo>
                  <a:lnTo>
                    <a:pt x="6397609" y="32146"/>
                  </a:lnTo>
                  <a:lnTo>
                    <a:pt x="6362729" y="8626"/>
                  </a:lnTo>
                  <a:lnTo>
                    <a:pt x="6320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99426" y="3632453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0" y="109728"/>
                  </a:moveTo>
                  <a:lnTo>
                    <a:pt x="8626" y="67026"/>
                  </a:lnTo>
                  <a:lnTo>
                    <a:pt x="32146" y="32146"/>
                  </a:lnTo>
                  <a:lnTo>
                    <a:pt x="67026" y="8626"/>
                  </a:lnTo>
                  <a:lnTo>
                    <a:pt x="109727" y="0"/>
                  </a:lnTo>
                  <a:lnTo>
                    <a:pt x="6320028" y="0"/>
                  </a:lnTo>
                  <a:lnTo>
                    <a:pt x="6362729" y="8626"/>
                  </a:lnTo>
                  <a:lnTo>
                    <a:pt x="6397609" y="32146"/>
                  </a:lnTo>
                  <a:lnTo>
                    <a:pt x="6421129" y="67026"/>
                  </a:lnTo>
                  <a:lnTo>
                    <a:pt x="6429756" y="109728"/>
                  </a:lnTo>
                  <a:lnTo>
                    <a:pt x="6429756" y="1194816"/>
                  </a:lnTo>
                  <a:lnTo>
                    <a:pt x="6421129" y="1237517"/>
                  </a:lnTo>
                  <a:lnTo>
                    <a:pt x="6397609" y="1272397"/>
                  </a:lnTo>
                  <a:lnTo>
                    <a:pt x="6362729" y="1295917"/>
                  </a:lnTo>
                  <a:lnTo>
                    <a:pt x="6320028" y="1304544"/>
                  </a:lnTo>
                  <a:lnTo>
                    <a:pt x="109727" y="1304544"/>
                  </a:lnTo>
                  <a:lnTo>
                    <a:pt x="67026" y="1295917"/>
                  </a:lnTo>
                  <a:lnTo>
                    <a:pt x="32146" y="1272397"/>
                  </a:lnTo>
                  <a:lnTo>
                    <a:pt x="8626" y="1237517"/>
                  </a:lnTo>
                  <a:lnTo>
                    <a:pt x="0" y="1194816"/>
                  </a:lnTo>
                  <a:lnTo>
                    <a:pt x="0" y="109728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75804" y="3631691"/>
              <a:ext cx="91440" cy="1304925"/>
            </a:xfrm>
            <a:custGeom>
              <a:avLst/>
              <a:gdLst/>
              <a:ahLst/>
              <a:cxnLst/>
              <a:rect l="l" t="t" r="r" b="b"/>
              <a:pathLst>
                <a:path w="91440" h="1304925">
                  <a:moveTo>
                    <a:pt x="60832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273937"/>
                  </a:lnTo>
                  <a:lnTo>
                    <a:pt x="2407" y="1285845"/>
                  </a:lnTo>
                  <a:lnTo>
                    <a:pt x="8969" y="1295574"/>
                  </a:lnTo>
                  <a:lnTo>
                    <a:pt x="18698" y="1302136"/>
                  </a:lnTo>
                  <a:lnTo>
                    <a:pt x="30606" y="1304544"/>
                  </a:lnTo>
                  <a:lnTo>
                    <a:pt x="60832" y="1304544"/>
                  </a:lnTo>
                  <a:lnTo>
                    <a:pt x="72741" y="1302136"/>
                  </a:lnTo>
                  <a:lnTo>
                    <a:pt x="82470" y="1295574"/>
                  </a:lnTo>
                  <a:lnTo>
                    <a:pt x="89032" y="1285845"/>
                  </a:lnTo>
                  <a:lnTo>
                    <a:pt x="91440" y="1273937"/>
                  </a:lnTo>
                  <a:lnTo>
                    <a:pt x="91440" y="30607"/>
                  </a:lnTo>
                  <a:lnTo>
                    <a:pt x="89032" y="18698"/>
                  </a:lnTo>
                  <a:lnTo>
                    <a:pt x="82470" y="8969"/>
                  </a:lnTo>
                  <a:lnTo>
                    <a:pt x="72741" y="2407"/>
                  </a:lnTo>
                  <a:lnTo>
                    <a:pt x="60832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82255" y="3830573"/>
            <a:ext cx="5804535" cy="868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Центры</a:t>
            </a:r>
            <a:r>
              <a:rPr sz="20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зарождения</a:t>
            </a:r>
            <a:r>
              <a:rPr sz="20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Cambria"/>
                <a:cs typeface="Cambria"/>
              </a:rPr>
              <a:t>человечества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3700"/>
              </a:lnSpc>
              <a:spcBef>
                <a:spcPts val="820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Африканский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континент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как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колыбель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человечества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 роль других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регионов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50" dirty="0">
                <a:solidFill>
                  <a:srgbClr val="2A2A2A"/>
                </a:solidFill>
                <a:latin typeface="Cambria"/>
                <a:cs typeface="Cambria"/>
              </a:rPr>
              <a:t>в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развитии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ранних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популяций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575804" y="5109971"/>
            <a:ext cx="6464935" cy="1327785"/>
            <a:chOff x="7575804" y="5109971"/>
            <a:chExt cx="6464935" cy="1327785"/>
          </a:xfrm>
        </p:grpSpPr>
        <p:sp>
          <p:nvSpPr>
            <p:cNvPr id="17" name="object 17"/>
            <p:cNvSpPr/>
            <p:nvPr/>
          </p:nvSpPr>
          <p:spPr>
            <a:xfrm>
              <a:off x="7599426" y="5121401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0" y="109728"/>
                  </a:moveTo>
                  <a:lnTo>
                    <a:pt x="8626" y="67026"/>
                  </a:lnTo>
                  <a:lnTo>
                    <a:pt x="32146" y="32146"/>
                  </a:lnTo>
                  <a:lnTo>
                    <a:pt x="67026" y="8626"/>
                  </a:lnTo>
                  <a:lnTo>
                    <a:pt x="109727" y="0"/>
                  </a:lnTo>
                  <a:lnTo>
                    <a:pt x="6320028" y="0"/>
                  </a:lnTo>
                  <a:lnTo>
                    <a:pt x="6362729" y="8626"/>
                  </a:lnTo>
                  <a:lnTo>
                    <a:pt x="6397609" y="32146"/>
                  </a:lnTo>
                  <a:lnTo>
                    <a:pt x="6421129" y="67026"/>
                  </a:lnTo>
                  <a:lnTo>
                    <a:pt x="6429756" y="109728"/>
                  </a:lnTo>
                  <a:lnTo>
                    <a:pt x="6429756" y="1194816"/>
                  </a:lnTo>
                  <a:lnTo>
                    <a:pt x="6421129" y="1237517"/>
                  </a:lnTo>
                  <a:lnTo>
                    <a:pt x="6397609" y="1272397"/>
                  </a:lnTo>
                  <a:lnTo>
                    <a:pt x="6362729" y="1295917"/>
                  </a:lnTo>
                  <a:lnTo>
                    <a:pt x="6320028" y="1304544"/>
                  </a:lnTo>
                  <a:lnTo>
                    <a:pt x="109727" y="1304544"/>
                  </a:lnTo>
                  <a:lnTo>
                    <a:pt x="67026" y="1295917"/>
                  </a:lnTo>
                  <a:lnTo>
                    <a:pt x="32146" y="1272397"/>
                  </a:lnTo>
                  <a:lnTo>
                    <a:pt x="8626" y="1237517"/>
                  </a:lnTo>
                  <a:lnTo>
                    <a:pt x="0" y="1194816"/>
                  </a:lnTo>
                  <a:lnTo>
                    <a:pt x="0" y="109728"/>
                  </a:lnTo>
                  <a:close/>
                </a:path>
              </a:pathLst>
            </a:custGeom>
            <a:ln w="2286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75804" y="5120639"/>
              <a:ext cx="91440" cy="1304925"/>
            </a:xfrm>
            <a:custGeom>
              <a:avLst/>
              <a:gdLst/>
              <a:ahLst/>
              <a:cxnLst/>
              <a:rect l="l" t="t" r="r" b="b"/>
              <a:pathLst>
                <a:path w="91440" h="1304925">
                  <a:moveTo>
                    <a:pt x="60832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273937"/>
                  </a:lnTo>
                  <a:lnTo>
                    <a:pt x="2407" y="1285845"/>
                  </a:lnTo>
                  <a:lnTo>
                    <a:pt x="8969" y="1295574"/>
                  </a:lnTo>
                  <a:lnTo>
                    <a:pt x="18698" y="1302136"/>
                  </a:lnTo>
                  <a:lnTo>
                    <a:pt x="30606" y="1304544"/>
                  </a:lnTo>
                  <a:lnTo>
                    <a:pt x="60832" y="1304544"/>
                  </a:lnTo>
                  <a:lnTo>
                    <a:pt x="72741" y="1302136"/>
                  </a:lnTo>
                  <a:lnTo>
                    <a:pt x="82470" y="1295574"/>
                  </a:lnTo>
                  <a:lnTo>
                    <a:pt x="89032" y="1285845"/>
                  </a:lnTo>
                  <a:lnTo>
                    <a:pt x="91440" y="1273937"/>
                  </a:lnTo>
                  <a:lnTo>
                    <a:pt x="91440" y="30607"/>
                  </a:lnTo>
                  <a:lnTo>
                    <a:pt x="89032" y="18698"/>
                  </a:lnTo>
                  <a:lnTo>
                    <a:pt x="82470" y="8969"/>
                  </a:lnTo>
                  <a:lnTo>
                    <a:pt x="72741" y="2407"/>
                  </a:lnTo>
                  <a:lnTo>
                    <a:pt x="60832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882255" y="5318886"/>
            <a:ext cx="5829300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Формирование</a:t>
            </a:r>
            <a:r>
              <a:rPr sz="20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первых</a:t>
            </a:r>
            <a:r>
              <a:rPr sz="20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Cambria"/>
                <a:cs typeface="Cambria"/>
              </a:rPr>
              <a:t>культурных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Cambria"/>
                <a:cs typeface="Cambria"/>
              </a:rPr>
              <a:t>очагов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3599"/>
              </a:lnSpc>
              <a:spcBef>
                <a:spcPts val="825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Появление</a:t>
            </a:r>
            <a:r>
              <a:rPr sz="1250" spc="-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устойчивых</a:t>
            </a:r>
            <a:r>
              <a:rPr sz="125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традиций</a:t>
            </a:r>
            <a:r>
              <a:rPr sz="125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изготовления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35" dirty="0">
                <a:solidFill>
                  <a:srgbClr val="2A2A2A"/>
                </a:solidFill>
                <a:latin typeface="Cambria"/>
                <a:cs typeface="Cambria"/>
              </a:rPr>
              <a:t>орудий</a:t>
            </a:r>
            <a:r>
              <a:rPr sz="1250" i="1" spc="-35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погребальных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практик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символической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деятельности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575804" y="6565392"/>
            <a:ext cx="6950075" cy="1619250"/>
            <a:chOff x="7575804" y="6565392"/>
            <a:chExt cx="6950075" cy="1619250"/>
          </a:xfrm>
        </p:grpSpPr>
        <p:sp>
          <p:nvSpPr>
            <p:cNvPr id="21" name="object 21">
              <a:hlinkClick r:id="rId4"/>
            </p:cNvPr>
            <p:cNvSpPr/>
            <p:nvPr/>
          </p:nvSpPr>
          <p:spPr>
            <a:xfrm>
              <a:off x="12900660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hlinkClick r:id="rId4"/>
            </p:cNvPr>
            <p:cNvSpPr/>
            <p:nvPr/>
          </p:nvSpPr>
          <p:spPr>
            <a:xfrm>
              <a:off x="12900660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99426" y="6576822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6320028" y="0"/>
                  </a:moveTo>
                  <a:lnTo>
                    <a:pt x="109727" y="0"/>
                  </a:lnTo>
                  <a:lnTo>
                    <a:pt x="67026" y="8626"/>
                  </a:lnTo>
                  <a:lnTo>
                    <a:pt x="32146" y="32146"/>
                  </a:lnTo>
                  <a:lnTo>
                    <a:pt x="8626" y="67026"/>
                  </a:lnTo>
                  <a:lnTo>
                    <a:pt x="0" y="109727"/>
                  </a:lnTo>
                  <a:lnTo>
                    <a:pt x="0" y="1194803"/>
                  </a:lnTo>
                  <a:lnTo>
                    <a:pt x="8626" y="1237517"/>
                  </a:lnTo>
                  <a:lnTo>
                    <a:pt x="32146" y="1272400"/>
                  </a:lnTo>
                  <a:lnTo>
                    <a:pt x="67026" y="1295919"/>
                  </a:lnTo>
                  <a:lnTo>
                    <a:pt x="109727" y="1304543"/>
                  </a:lnTo>
                  <a:lnTo>
                    <a:pt x="6320028" y="1304543"/>
                  </a:lnTo>
                  <a:lnTo>
                    <a:pt x="6362729" y="1295919"/>
                  </a:lnTo>
                  <a:lnTo>
                    <a:pt x="6397609" y="1272400"/>
                  </a:lnTo>
                  <a:lnTo>
                    <a:pt x="6421129" y="1237517"/>
                  </a:lnTo>
                  <a:lnTo>
                    <a:pt x="6429756" y="1194803"/>
                  </a:lnTo>
                  <a:lnTo>
                    <a:pt x="6429756" y="109727"/>
                  </a:lnTo>
                  <a:lnTo>
                    <a:pt x="6421129" y="67026"/>
                  </a:lnTo>
                  <a:lnTo>
                    <a:pt x="6397609" y="32146"/>
                  </a:lnTo>
                  <a:lnTo>
                    <a:pt x="6362729" y="8626"/>
                  </a:lnTo>
                  <a:lnTo>
                    <a:pt x="6320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99426" y="6576822"/>
              <a:ext cx="6430010" cy="1304925"/>
            </a:xfrm>
            <a:custGeom>
              <a:avLst/>
              <a:gdLst/>
              <a:ahLst/>
              <a:cxnLst/>
              <a:rect l="l" t="t" r="r" b="b"/>
              <a:pathLst>
                <a:path w="6430009" h="1304925">
                  <a:moveTo>
                    <a:pt x="0" y="109727"/>
                  </a:moveTo>
                  <a:lnTo>
                    <a:pt x="8626" y="67026"/>
                  </a:lnTo>
                  <a:lnTo>
                    <a:pt x="32146" y="32146"/>
                  </a:lnTo>
                  <a:lnTo>
                    <a:pt x="67026" y="8626"/>
                  </a:lnTo>
                  <a:lnTo>
                    <a:pt x="109727" y="0"/>
                  </a:lnTo>
                  <a:lnTo>
                    <a:pt x="6320028" y="0"/>
                  </a:lnTo>
                  <a:lnTo>
                    <a:pt x="6362729" y="8626"/>
                  </a:lnTo>
                  <a:lnTo>
                    <a:pt x="6397609" y="32146"/>
                  </a:lnTo>
                  <a:lnTo>
                    <a:pt x="6421129" y="67026"/>
                  </a:lnTo>
                  <a:lnTo>
                    <a:pt x="6429756" y="109727"/>
                  </a:lnTo>
                  <a:lnTo>
                    <a:pt x="6429756" y="1194803"/>
                  </a:lnTo>
                  <a:lnTo>
                    <a:pt x="6421129" y="1237517"/>
                  </a:lnTo>
                  <a:lnTo>
                    <a:pt x="6397609" y="1272400"/>
                  </a:lnTo>
                  <a:lnTo>
                    <a:pt x="6362729" y="1295919"/>
                  </a:lnTo>
                  <a:lnTo>
                    <a:pt x="6320028" y="1304543"/>
                  </a:lnTo>
                  <a:lnTo>
                    <a:pt x="109727" y="1304543"/>
                  </a:lnTo>
                  <a:lnTo>
                    <a:pt x="67026" y="1295919"/>
                  </a:lnTo>
                  <a:lnTo>
                    <a:pt x="32146" y="1272400"/>
                  </a:lnTo>
                  <a:lnTo>
                    <a:pt x="8626" y="1237517"/>
                  </a:lnTo>
                  <a:lnTo>
                    <a:pt x="0" y="1194803"/>
                  </a:lnTo>
                  <a:lnTo>
                    <a:pt x="0" y="109727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75804" y="6576060"/>
              <a:ext cx="91440" cy="1304925"/>
            </a:xfrm>
            <a:custGeom>
              <a:avLst/>
              <a:gdLst/>
              <a:ahLst/>
              <a:cxnLst/>
              <a:rect l="l" t="t" r="r" b="b"/>
              <a:pathLst>
                <a:path w="91440" h="1304925">
                  <a:moveTo>
                    <a:pt x="60832" y="0"/>
                  </a:moveTo>
                  <a:lnTo>
                    <a:pt x="30606" y="0"/>
                  </a:lnTo>
                  <a:lnTo>
                    <a:pt x="18698" y="2407"/>
                  </a:lnTo>
                  <a:lnTo>
                    <a:pt x="8969" y="8969"/>
                  </a:lnTo>
                  <a:lnTo>
                    <a:pt x="2407" y="18698"/>
                  </a:lnTo>
                  <a:lnTo>
                    <a:pt x="0" y="30607"/>
                  </a:lnTo>
                  <a:lnTo>
                    <a:pt x="0" y="1273924"/>
                  </a:lnTo>
                  <a:lnTo>
                    <a:pt x="2407" y="1285839"/>
                  </a:lnTo>
                  <a:lnTo>
                    <a:pt x="8969" y="1295573"/>
                  </a:lnTo>
                  <a:lnTo>
                    <a:pt x="18698" y="1302136"/>
                  </a:lnTo>
                  <a:lnTo>
                    <a:pt x="30606" y="1304544"/>
                  </a:lnTo>
                  <a:lnTo>
                    <a:pt x="60832" y="1304544"/>
                  </a:lnTo>
                  <a:lnTo>
                    <a:pt x="72741" y="1302136"/>
                  </a:lnTo>
                  <a:lnTo>
                    <a:pt x="82470" y="1295573"/>
                  </a:lnTo>
                  <a:lnTo>
                    <a:pt x="89032" y="1285839"/>
                  </a:lnTo>
                  <a:lnTo>
                    <a:pt x="91440" y="1273924"/>
                  </a:lnTo>
                  <a:lnTo>
                    <a:pt x="91440" y="30607"/>
                  </a:lnTo>
                  <a:lnTo>
                    <a:pt x="89032" y="18698"/>
                  </a:lnTo>
                  <a:lnTo>
                    <a:pt x="82470" y="8969"/>
                  </a:lnTo>
                  <a:lnTo>
                    <a:pt x="72741" y="2407"/>
                  </a:lnTo>
                  <a:lnTo>
                    <a:pt x="60832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95654" y="5323332"/>
            <a:ext cx="6494780" cy="2906395"/>
            <a:chOff x="295654" y="5323332"/>
            <a:chExt cx="6494780" cy="2906395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654" y="7711458"/>
              <a:ext cx="6494529" cy="5181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3" y="5323332"/>
              <a:ext cx="6475476" cy="239420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882255" y="6774281"/>
            <a:ext cx="5353050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Процесс</a:t>
            </a:r>
            <a:r>
              <a:rPr sz="20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расселения</a:t>
            </a:r>
            <a:r>
              <a:rPr sz="20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2A2A2A"/>
                </a:solidFill>
                <a:latin typeface="Cambria"/>
                <a:cs typeface="Cambria"/>
              </a:rPr>
              <a:t>по</a:t>
            </a:r>
            <a:r>
              <a:rPr sz="20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2A2A2A"/>
                </a:solidFill>
                <a:latin typeface="Cambria"/>
                <a:cs typeface="Cambria"/>
              </a:rPr>
              <a:t>планете</a:t>
            </a:r>
            <a:endParaRPr sz="2000">
              <a:latin typeface="Cambria"/>
              <a:cs typeface="Cambria"/>
            </a:endParaRPr>
          </a:p>
          <a:p>
            <a:pPr marL="12700" marR="5080">
              <a:lnSpc>
                <a:spcPct val="113599"/>
              </a:lnSpc>
              <a:spcBef>
                <a:spcPts val="825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Волны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миграции</a:t>
            </a:r>
            <a:r>
              <a:rPr sz="125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из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Африки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3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освоение</a:t>
            </a:r>
            <a:r>
              <a:rPr sz="125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Евразии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Австралии</a:t>
            </a:r>
            <a:r>
              <a:rPr sz="12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Америки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25" dirty="0">
                <a:solidFill>
                  <a:srgbClr val="2A2A2A"/>
                </a:solidFill>
                <a:latin typeface="Cambria"/>
                <a:cs typeface="Cambria"/>
              </a:rPr>
              <a:t>на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протяжении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десятков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тысяч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лет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123" y="300227"/>
            <a:ext cx="2303145" cy="321945"/>
          </a:xfrm>
          <a:custGeom>
            <a:avLst/>
            <a:gdLst/>
            <a:ahLst/>
            <a:cxnLst/>
            <a:rect l="l" t="t" r="r" b="b"/>
            <a:pathLst>
              <a:path w="2303145" h="321945">
                <a:moveTo>
                  <a:pt x="2279269" y="0"/>
                </a:moveTo>
                <a:lnTo>
                  <a:pt x="23482" y="0"/>
                </a:lnTo>
                <a:lnTo>
                  <a:pt x="14342" y="1849"/>
                </a:lnTo>
                <a:lnTo>
                  <a:pt x="6878" y="6889"/>
                </a:lnTo>
                <a:lnTo>
                  <a:pt x="1845" y="14358"/>
                </a:lnTo>
                <a:lnTo>
                  <a:pt x="0" y="23495"/>
                </a:lnTo>
                <a:lnTo>
                  <a:pt x="0" y="298069"/>
                </a:lnTo>
                <a:lnTo>
                  <a:pt x="1845" y="307205"/>
                </a:lnTo>
                <a:lnTo>
                  <a:pt x="6878" y="314674"/>
                </a:lnTo>
                <a:lnTo>
                  <a:pt x="14342" y="319714"/>
                </a:lnTo>
                <a:lnTo>
                  <a:pt x="23482" y="321564"/>
                </a:lnTo>
                <a:lnTo>
                  <a:pt x="2279269" y="321564"/>
                </a:lnTo>
                <a:lnTo>
                  <a:pt x="2288405" y="319714"/>
                </a:lnTo>
                <a:lnTo>
                  <a:pt x="2295874" y="314674"/>
                </a:lnTo>
                <a:lnTo>
                  <a:pt x="2300914" y="307205"/>
                </a:lnTo>
                <a:lnTo>
                  <a:pt x="2302764" y="298069"/>
                </a:lnTo>
                <a:lnTo>
                  <a:pt x="2302764" y="23495"/>
                </a:lnTo>
                <a:lnTo>
                  <a:pt x="2300914" y="14358"/>
                </a:lnTo>
                <a:lnTo>
                  <a:pt x="2295874" y="6889"/>
                </a:lnTo>
                <a:lnTo>
                  <a:pt x="2288405" y="1849"/>
                </a:lnTo>
                <a:lnTo>
                  <a:pt x="227926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6076" y="346024"/>
            <a:ext cx="19380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МАТЕРИАЛЬНАЯ</a:t>
            </a:r>
            <a:r>
              <a:rPr sz="12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35" dirty="0">
                <a:solidFill>
                  <a:srgbClr val="2A2A2A"/>
                </a:solidFill>
                <a:latin typeface="Cambria"/>
                <a:cs typeface="Cambria"/>
              </a:rPr>
              <a:t>КУЛЬТУРА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3112" y="744981"/>
            <a:ext cx="8724265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850" dirty="0">
                <a:solidFill>
                  <a:srgbClr val="171717"/>
                </a:solidFill>
              </a:rPr>
              <a:t>Материальная</a:t>
            </a:r>
            <a:r>
              <a:rPr sz="3850" spc="-85" dirty="0">
                <a:solidFill>
                  <a:srgbClr val="171717"/>
                </a:solidFill>
              </a:rPr>
              <a:t> </a:t>
            </a:r>
            <a:r>
              <a:rPr sz="3850" dirty="0">
                <a:solidFill>
                  <a:srgbClr val="171717"/>
                </a:solidFill>
              </a:rPr>
              <a:t>культура</a:t>
            </a:r>
            <a:r>
              <a:rPr sz="3850" spc="-25" dirty="0">
                <a:solidFill>
                  <a:srgbClr val="171717"/>
                </a:solidFill>
              </a:rPr>
              <a:t> </a:t>
            </a:r>
            <a:r>
              <a:rPr sz="3850" spc="-10" dirty="0">
                <a:solidFill>
                  <a:srgbClr val="171717"/>
                </a:solidFill>
              </a:rPr>
              <a:t>первобытного общества</a:t>
            </a:r>
            <a:endParaRPr sz="3850"/>
          </a:p>
        </p:txBody>
      </p:sp>
      <p:grpSp>
        <p:nvGrpSpPr>
          <p:cNvPr id="5" name="object 5"/>
          <p:cNvGrpSpPr/>
          <p:nvPr/>
        </p:nvGrpSpPr>
        <p:grpSpPr>
          <a:xfrm>
            <a:off x="710183" y="3255264"/>
            <a:ext cx="440690" cy="451484"/>
            <a:chOff x="710183" y="3255264"/>
            <a:chExt cx="440690" cy="451484"/>
          </a:xfrm>
        </p:grpSpPr>
        <p:sp>
          <p:nvSpPr>
            <p:cNvPr id="6" name="object 6"/>
            <p:cNvSpPr/>
            <p:nvPr/>
          </p:nvSpPr>
          <p:spPr>
            <a:xfrm>
              <a:off x="710183" y="3255264"/>
              <a:ext cx="440690" cy="451484"/>
            </a:xfrm>
            <a:custGeom>
              <a:avLst/>
              <a:gdLst/>
              <a:ahLst/>
              <a:cxnLst/>
              <a:rect l="l" t="t" r="r" b="b"/>
              <a:pathLst>
                <a:path w="440690" h="451485">
                  <a:moveTo>
                    <a:pt x="385572" y="0"/>
                  </a:moveTo>
                  <a:lnTo>
                    <a:pt x="54864" y="0"/>
                  </a:lnTo>
                  <a:lnTo>
                    <a:pt x="33507" y="4304"/>
                  </a:lnTo>
                  <a:lnTo>
                    <a:pt x="16068" y="16049"/>
                  </a:lnTo>
                  <a:lnTo>
                    <a:pt x="4311" y="33486"/>
                  </a:lnTo>
                  <a:lnTo>
                    <a:pt x="0" y="54863"/>
                  </a:lnTo>
                  <a:lnTo>
                    <a:pt x="0" y="396239"/>
                  </a:lnTo>
                  <a:lnTo>
                    <a:pt x="4311" y="417617"/>
                  </a:lnTo>
                  <a:lnTo>
                    <a:pt x="16068" y="435054"/>
                  </a:lnTo>
                  <a:lnTo>
                    <a:pt x="33507" y="446799"/>
                  </a:lnTo>
                  <a:lnTo>
                    <a:pt x="54864" y="451103"/>
                  </a:lnTo>
                  <a:lnTo>
                    <a:pt x="385572" y="451103"/>
                  </a:lnTo>
                  <a:lnTo>
                    <a:pt x="406928" y="446799"/>
                  </a:lnTo>
                  <a:lnTo>
                    <a:pt x="424367" y="435054"/>
                  </a:lnTo>
                  <a:lnTo>
                    <a:pt x="436124" y="417617"/>
                  </a:lnTo>
                  <a:lnTo>
                    <a:pt x="440435" y="396239"/>
                  </a:lnTo>
                  <a:lnTo>
                    <a:pt x="440435" y="54863"/>
                  </a:lnTo>
                  <a:lnTo>
                    <a:pt x="436124" y="33486"/>
                  </a:lnTo>
                  <a:lnTo>
                    <a:pt x="424367" y="16049"/>
                  </a:lnTo>
                  <a:lnTo>
                    <a:pt x="406928" y="4304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7719" y="3372612"/>
              <a:ext cx="243839" cy="19507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73505" y="3202939"/>
            <a:ext cx="3276600" cy="1099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Первые</a:t>
            </a:r>
            <a:r>
              <a:rPr sz="1900" spc="-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2A2A2A"/>
                </a:solidFill>
                <a:latin typeface="Cambria"/>
                <a:cs typeface="Cambria"/>
              </a:rPr>
              <a:t>орудия</a:t>
            </a:r>
            <a:r>
              <a:rPr sz="19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spc="-20" dirty="0">
                <a:solidFill>
                  <a:srgbClr val="2A2A2A"/>
                </a:solidFill>
                <a:latin typeface="Cambria"/>
                <a:cs typeface="Cambria"/>
              </a:rPr>
              <a:t>труда</a:t>
            </a:r>
            <a:endParaRPr sz="1900">
              <a:latin typeface="Cambria"/>
              <a:cs typeface="Cambria"/>
            </a:endParaRPr>
          </a:p>
          <a:p>
            <a:pPr marL="12700" marR="426720">
              <a:lnSpc>
                <a:spcPct val="110800"/>
              </a:lnSpc>
              <a:spcBef>
                <a:spcPts val="138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От</a:t>
            </a:r>
            <a:r>
              <a:rPr sz="12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галечных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чопперов</a:t>
            </a:r>
            <a:r>
              <a:rPr sz="12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до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шлифованных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каменных</a:t>
            </a:r>
            <a:r>
              <a:rPr sz="12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топоров</a:t>
            </a:r>
            <a:r>
              <a:rPr sz="1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00" spc="9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эволюция</a:t>
            </a:r>
            <a:endParaRPr sz="1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инструментария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на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протяжении</a:t>
            </a:r>
            <a:r>
              <a:rPr sz="1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тысячелетий</a:t>
            </a:r>
            <a:r>
              <a:rPr sz="12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41391" y="1952244"/>
            <a:ext cx="440690" cy="451484"/>
            <a:chOff x="5041391" y="1952244"/>
            <a:chExt cx="440690" cy="451484"/>
          </a:xfrm>
        </p:grpSpPr>
        <p:sp>
          <p:nvSpPr>
            <p:cNvPr id="10" name="object 10"/>
            <p:cNvSpPr/>
            <p:nvPr/>
          </p:nvSpPr>
          <p:spPr>
            <a:xfrm>
              <a:off x="5041391" y="1952244"/>
              <a:ext cx="440690" cy="451484"/>
            </a:xfrm>
            <a:custGeom>
              <a:avLst/>
              <a:gdLst/>
              <a:ahLst/>
              <a:cxnLst/>
              <a:rect l="l" t="t" r="r" b="b"/>
              <a:pathLst>
                <a:path w="440689" h="451485">
                  <a:moveTo>
                    <a:pt x="385572" y="0"/>
                  </a:moveTo>
                  <a:lnTo>
                    <a:pt x="54863" y="0"/>
                  </a:lnTo>
                  <a:lnTo>
                    <a:pt x="33486" y="4304"/>
                  </a:lnTo>
                  <a:lnTo>
                    <a:pt x="16049" y="16049"/>
                  </a:lnTo>
                  <a:lnTo>
                    <a:pt x="4304" y="33486"/>
                  </a:lnTo>
                  <a:lnTo>
                    <a:pt x="0" y="54863"/>
                  </a:lnTo>
                  <a:lnTo>
                    <a:pt x="0" y="396239"/>
                  </a:lnTo>
                  <a:lnTo>
                    <a:pt x="4304" y="417617"/>
                  </a:lnTo>
                  <a:lnTo>
                    <a:pt x="16049" y="435054"/>
                  </a:lnTo>
                  <a:lnTo>
                    <a:pt x="33486" y="446799"/>
                  </a:lnTo>
                  <a:lnTo>
                    <a:pt x="54863" y="451103"/>
                  </a:lnTo>
                  <a:lnTo>
                    <a:pt x="385572" y="451103"/>
                  </a:lnTo>
                  <a:lnTo>
                    <a:pt x="406949" y="446799"/>
                  </a:lnTo>
                  <a:lnTo>
                    <a:pt x="424386" y="435054"/>
                  </a:lnTo>
                  <a:lnTo>
                    <a:pt x="436131" y="417617"/>
                  </a:lnTo>
                  <a:lnTo>
                    <a:pt x="440436" y="396239"/>
                  </a:lnTo>
                  <a:lnTo>
                    <a:pt x="440436" y="54863"/>
                  </a:lnTo>
                  <a:lnTo>
                    <a:pt x="436131" y="33486"/>
                  </a:lnTo>
                  <a:lnTo>
                    <a:pt x="424386" y="16049"/>
                  </a:lnTo>
                  <a:lnTo>
                    <a:pt x="406949" y="4304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8927" y="2069592"/>
              <a:ext cx="245363" cy="19507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05347" y="1734162"/>
            <a:ext cx="3160395" cy="117475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400"/>
              </a:spcBef>
            </a:pP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Ремесленное</a:t>
            </a:r>
            <a:r>
              <a:rPr sz="1900" spc="-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2A2A2A"/>
                </a:solidFill>
                <a:latin typeface="Cambria"/>
                <a:cs typeface="Cambria"/>
              </a:rPr>
              <a:t>производство</a:t>
            </a:r>
            <a:endParaRPr sz="1900">
              <a:latin typeface="Cambria"/>
              <a:cs typeface="Cambria"/>
            </a:endParaRPr>
          </a:p>
          <a:p>
            <a:pPr marL="24130" marR="5080" algn="just">
              <a:lnSpc>
                <a:spcPct val="111300"/>
              </a:lnSpc>
              <a:spcBef>
                <a:spcPts val="66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Развитие</a:t>
            </a:r>
            <a:r>
              <a:rPr sz="12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гончарства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ткачества</a:t>
            </a:r>
            <a:r>
              <a:rPr sz="12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обработки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металлов</a:t>
            </a:r>
            <a:r>
              <a:rPr sz="12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как</a:t>
            </a:r>
            <a:r>
              <a:rPr sz="1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основы</a:t>
            </a:r>
            <a:r>
              <a:rPr sz="12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специализированного труда</a:t>
            </a:r>
            <a:r>
              <a:rPr sz="12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7552" y="4753355"/>
            <a:ext cx="440690" cy="451484"/>
            <a:chOff x="987552" y="4753355"/>
            <a:chExt cx="440690" cy="451484"/>
          </a:xfrm>
        </p:grpSpPr>
        <p:sp>
          <p:nvSpPr>
            <p:cNvPr id="14" name="object 14"/>
            <p:cNvSpPr/>
            <p:nvPr/>
          </p:nvSpPr>
          <p:spPr>
            <a:xfrm>
              <a:off x="987552" y="4753355"/>
              <a:ext cx="440690" cy="451484"/>
            </a:xfrm>
            <a:custGeom>
              <a:avLst/>
              <a:gdLst/>
              <a:ahLst/>
              <a:cxnLst/>
              <a:rect l="l" t="t" r="r" b="b"/>
              <a:pathLst>
                <a:path w="440690" h="451485">
                  <a:moveTo>
                    <a:pt x="385572" y="0"/>
                  </a:moveTo>
                  <a:lnTo>
                    <a:pt x="54863" y="0"/>
                  </a:lnTo>
                  <a:lnTo>
                    <a:pt x="33507" y="4304"/>
                  </a:lnTo>
                  <a:lnTo>
                    <a:pt x="16068" y="16049"/>
                  </a:lnTo>
                  <a:lnTo>
                    <a:pt x="4311" y="33486"/>
                  </a:lnTo>
                  <a:lnTo>
                    <a:pt x="0" y="54864"/>
                  </a:lnTo>
                  <a:lnTo>
                    <a:pt x="0" y="396240"/>
                  </a:lnTo>
                  <a:lnTo>
                    <a:pt x="4311" y="417617"/>
                  </a:lnTo>
                  <a:lnTo>
                    <a:pt x="16068" y="435054"/>
                  </a:lnTo>
                  <a:lnTo>
                    <a:pt x="33507" y="446799"/>
                  </a:lnTo>
                  <a:lnTo>
                    <a:pt x="54863" y="451104"/>
                  </a:lnTo>
                  <a:lnTo>
                    <a:pt x="385572" y="451104"/>
                  </a:lnTo>
                  <a:lnTo>
                    <a:pt x="406949" y="446799"/>
                  </a:lnTo>
                  <a:lnTo>
                    <a:pt x="424386" y="435054"/>
                  </a:lnTo>
                  <a:lnTo>
                    <a:pt x="436131" y="417617"/>
                  </a:lnTo>
                  <a:lnTo>
                    <a:pt x="440435" y="396240"/>
                  </a:lnTo>
                  <a:lnTo>
                    <a:pt x="440435" y="54864"/>
                  </a:lnTo>
                  <a:lnTo>
                    <a:pt x="436131" y="33486"/>
                  </a:lnTo>
                  <a:lnTo>
                    <a:pt x="424386" y="16049"/>
                  </a:lnTo>
                  <a:lnTo>
                    <a:pt x="406949" y="4304"/>
                  </a:lnTo>
                  <a:lnTo>
                    <a:pt x="38557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612" y="4870703"/>
              <a:ext cx="243840" cy="19659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575561" y="4658995"/>
            <a:ext cx="2999105" cy="1018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Жилища</a:t>
            </a:r>
            <a:r>
              <a:rPr sz="19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9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2A2A2A"/>
                </a:solidFill>
                <a:latin typeface="Cambria"/>
                <a:cs typeface="Cambria"/>
              </a:rPr>
              <a:t>поселения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От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временных</a:t>
            </a:r>
            <a:r>
              <a:rPr sz="12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стоянок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охотников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mbria"/>
                <a:cs typeface="Cambria"/>
              </a:rPr>
              <a:t>до</a:t>
            </a:r>
            <a:endParaRPr sz="1200">
              <a:latin typeface="Cambria"/>
              <a:cs typeface="Cambria"/>
            </a:endParaRPr>
          </a:p>
          <a:p>
            <a:pPr marL="12700" marR="5080">
              <a:lnSpc>
                <a:spcPts val="1610"/>
              </a:lnSpc>
              <a:spcBef>
                <a:spcPts val="65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устойчивых</a:t>
            </a:r>
            <a:r>
              <a:rPr sz="12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земледельческих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поселений</a:t>
            </a:r>
            <a:r>
              <a:rPr sz="12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mbria"/>
                <a:cs typeface="Cambria"/>
              </a:rPr>
              <a:t>и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мегалитических</a:t>
            </a:r>
            <a:r>
              <a:rPr sz="1200" spc="8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сооружений</a:t>
            </a:r>
            <a:r>
              <a:rPr sz="12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056632" y="3197351"/>
            <a:ext cx="440690" cy="451484"/>
            <a:chOff x="5056632" y="3197351"/>
            <a:chExt cx="440690" cy="451484"/>
          </a:xfrm>
        </p:grpSpPr>
        <p:sp>
          <p:nvSpPr>
            <p:cNvPr id="18" name="object 18"/>
            <p:cNvSpPr/>
            <p:nvPr/>
          </p:nvSpPr>
          <p:spPr>
            <a:xfrm>
              <a:off x="5056632" y="3197351"/>
              <a:ext cx="440690" cy="451484"/>
            </a:xfrm>
            <a:custGeom>
              <a:avLst/>
              <a:gdLst/>
              <a:ahLst/>
              <a:cxnLst/>
              <a:rect l="l" t="t" r="r" b="b"/>
              <a:pathLst>
                <a:path w="440689" h="451485">
                  <a:moveTo>
                    <a:pt x="385571" y="0"/>
                  </a:moveTo>
                  <a:lnTo>
                    <a:pt x="54863" y="0"/>
                  </a:lnTo>
                  <a:lnTo>
                    <a:pt x="33486" y="4304"/>
                  </a:lnTo>
                  <a:lnTo>
                    <a:pt x="16049" y="16049"/>
                  </a:lnTo>
                  <a:lnTo>
                    <a:pt x="4304" y="33486"/>
                  </a:lnTo>
                  <a:lnTo>
                    <a:pt x="0" y="54863"/>
                  </a:lnTo>
                  <a:lnTo>
                    <a:pt x="0" y="396239"/>
                  </a:lnTo>
                  <a:lnTo>
                    <a:pt x="4304" y="417617"/>
                  </a:lnTo>
                  <a:lnTo>
                    <a:pt x="16049" y="435054"/>
                  </a:lnTo>
                  <a:lnTo>
                    <a:pt x="33486" y="446799"/>
                  </a:lnTo>
                  <a:lnTo>
                    <a:pt x="54863" y="451103"/>
                  </a:lnTo>
                  <a:lnTo>
                    <a:pt x="385571" y="451103"/>
                  </a:lnTo>
                  <a:lnTo>
                    <a:pt x="406949" y="446799"/>
                  </a:lnTo>
                  <a:lnTo>
                    <a:pt x="424386" y="435054"/>
                  </a:lnTo>
                  <a:lnTo>
                    <a:pt x="436131" y="417617"/>
                  </a:lnTo>
                  <a:lnTo>
                    <a:pt x="440435" y="396239"/>
                  </a:lnTo>
                  <a:lnTo>
                    <a:pt x="440435" y="54863"/>
                  </a:lnTo>
                  <a:lnTo>
                    <a:pt x="436131" y="33486"/>
                  </a:lnTo>
                  <a:lnTo>
                    <a:pt x="424386" y="16049"/>
                  </a:lnTo>
                  <a:lnTo>
                    <a:pt x="406949" y="4304"/>
                  </a:lnTo>
                  <a:lnTo>
                    <a:pt x="385571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54168" y="3314699"/>
              <a:ext cx="245363" cy="1950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01410" y="3144392"/>
            <a:ext cx="3418840" cy="1075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Природные</a:t>
            </a:r>
            <a:r>
              <a:rPr sz="19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материалы</a:t>
            </a:r>
            <a:r>
              <a:rPr sz="19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900" spc="-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900" spc="-20" dirty="0">
                <a:solidFill>
                  <a:srgbClr val="2A2A2A"/>
                </a:solidFill>
                <a:latin typeface="Cambria"/>
                <a:cs typeface="Cambria"/>
              </a:rPr>
              <a:t>быту</a:t>
            </a:r>
            <a:endParaRPr sz="1900">
              <a:latin typeface="Cambria"/>
              <a:cs typeface="Cambria"/>
            </a:endParaRPr>
          </a:p>
          <a:p>
            <a:pPr marL="12700" marR="157480">
              <a:lnSpc>
                <a:spcPct val="111300"/>
              </a:lnSpc>
              <a:spcBef>
                <a:spcPts val="118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Использование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камня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2A2A2A"/>
                </a:solidFill>
                <a:latin typeface="Cambria"/>
                <a:cs typeface="Cambria"/>
              </a:rPr>
              <a:t>кости</a:t>
            </a:r>
            <a:r>
              <a:rPr sz="1200" i="1" spc="-25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дерева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шкур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50" dirty="0">
                <a:solidFill>
                  <a:srgbClr val="2A2A2A"/>
                </a:solidFill>
                <a:latin typeface="Cambria"/>
                <a:cs typeface="Cambria"/>
              </a:rPr>
              <a:t>и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растительных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волокон</a:t>
            </a:r>
            <a:r>
              <a:rPr sz="12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повседневной</a:t>
            </a:r>
            <a:r>
              <a:rPr sz="12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жизни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первобытного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 человека</a:t>
            </a:r>
            <a:r>
              <a:rPr sz="12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894309" y="7755381"/>
            <a:ext cx="1631314" cy="429259"/>
            <a:chOff x="12894309" y="7755381"/>
            <a:chExt cx="1631314" cy="429259"/>
          </a:xfrm>
        </p:grpSpPr>
        <p:sp>
          <p:nvSpPr>
            <p:cNvPr id="22" name="object 22">
              <a:hlinkClick r:id="rId3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3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19943" y="338328"/>
            <a:ext cx="3489959" cy="348995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76784" y="1812035"/>
            <a:ext cx="9580245" cy="6210300"/>
            <a:chOff x="176784" y="1812035"/>
            <a:chExt cx="9580245" cy="621030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784" y="4762500"/>
              <a:ext cx="597408" cy="14615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73540" y="1812035"/>
              <a:ext cx="483107" cy="213969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69226" y="3951731"/>
              <a:ext cx="9045575" cy="813435"/>
            </a:xfrm>
            <a:custGeom>
              <a:avLst/>
              <a:gdLst/>
              <a:ahLst/>
              <a:cxnLst/>
              <a:rect l="l" t="t" r="r" b="b"/>
              <a:pathLst>
                <a:path w="9045575" h="813435">
                  <a:moveTo>
                    <a:pt x="8888305" y="87843"/>
                  </a:moveTo>
                  <a:lnTo>
                    <a:pt x="8820569" y="106679"/>
                  </a:lnTo>
                  <a:lnTo>
                    <a:pt x="8783231" y="115823"/>
                  </a:lnTo>
                  <a:lnTo>
                    <a:pt x="8743480" y="124967"/>
                  </a:lnTo>
                  <a:lnTo>
                    <a:pt x="8655850" y="142875"/>
                  </a:lnTo>
                  <a:lnTo>
                    <a:pt x="8608479" y="151764"/>
                  </a:lnTo>
                  <a:lnTo>
                    <a:pt x="8506117" y="169290"/>
                  </a:lnTo>
                  <a:lnTo>
                    <a:pt x="8394484" y="186435"/>
                  </a:lnTo>
                  <a:lnTo>
                    <a:pt x="8335302" y="194817"/>
                  </a:lnTo>
                  <a:lnTo>
                    <a:pt x="8145056" y="219582"/>
                  </a:lnTo>
                  <a:lnTo>
                    <a:pt x="7863116" y="250825"/>
                  </a:lnTo>
                  <a:lnTo>
                    <a:pt x="7470432" y="286892"/>
                  </a:lnTo>
                  <a:lnTo>
                    <a:pt x="6948589" y="324738"/>
                  </a:lnTo>
                  <a:lnTo>
                    <a:pt x="6382042" y="356107"/>
                  </a:lnTo>
                  <a:lnTo>
                    <a:pt x="5781967" y="379602"/>
                  </a:lnTo>
                  <a:lnTo>
                    <a:pt x="5159540" y="394588"/>
                  </a:lnTo>
                  <a:lnTo>
                    <a:pt x="4102646" y="401954"/>
                  </a:lnTo>
                  <a:lnTo>
                    <a:pt x="3475012" y="413765"/>
                  </a:lnTo>
                  <a:lnTo>
                    <a:pt x="2866047" y="434593"/>
                  </a:lnTo>
                  <a:lnTo>
                    <a:pt x="2286800" y="463422"/>
                  </a:lnTo>
                  <a:lnTo>
                    <a:pt x="1748701" y="499363"/>
                  </a:lnTo>
                  <a:lnTo>
                    <a:pt x="1262418" y="541146"/>
                  </a:lnTo>
                  <a:lnTo>
                    <a:pt x="972858" y="572007"/>
                  </a:lnTo>
                  <a:lnTo>
                    <a:pt x="776097" y="596391"/>
                  </a:lnTo>
                  <a:lnTo>
                    <a:pt x="598423" y="621664"/>
                  </a:lnTo>
                  <a:lnTo>
                    <a:pt x="543598" y="630427"/>
                  </a:lnTo>
                  <a:lnTo>
                    <a:pt x="441096" y="647953"/>
                  </a:lnTo>
                  <a:lnTo>
                    <a:pt x="348259" y="665733"/>
                  </a:lnTo>
                  <a:lnTo>
                    <a:pt x="305600" y="674877"/>
                  </a:lnTo>
                  <a:lnTo>
                    <a:pt x="265595" y="684021"/>
                  </a:lnTo>
                  <a:lnTo>
                    <a:pt x="228142" y="693165"/>
                  </a:lnTo>
                  <a:lnTo>
                    <a:pt x="161289" y="711707"/>
                  </a:lnTo>
                  <a:lnTo>
                    <a:pt x="105549" y="730503"/>
                  </a:lnTo>
                  <a:lnTo>
                    <a:pt x="61137" y="749553"/>
                  </a:lnTo>
                  <a:lnTo>
                    <a:pt x="28359" y="769112"/>
                  </a:lnTo>
                  <a:lnTo>
                    <a:pt x="1790" y="800607"/>
                  </a:lnTo>
                  <a:lnTo>
                    <a:pt x="0" y="811148"/>
                  </a:lnTo>
                  <a:lnTo>
                    <a:pt x="12522" y="813307"/>
                  </a:lnTo>
                  <a:lnTo>
                    <a:pt x="13834" y="805560"/>
                  </a:lnTo>
                  <a:lnTo>
                    <a:pt x="13512" y="805560"/>
                  </a:lnTo>
                  <a:lnTo>
                    <a:pt x="14135" y="803782"/>
                  </a:lnTo>
                  <a:lnTo>
                    <a:pt x="14437" y="803782"/>
                  </a:lnTo>
                  <a:lnTo>
                    <a:pt x="17805" y="797305"/>
                  </a:lnTo>
                  <a:lnTo>
                    <a:pt x="17665" y="797305"/>
                  </a:lnTo>
                  <a:lnTo>
                    <a:pt x="18025" y="796883"/>
                  </a:lnTo>
                  <a:lnTo>
                    <a:pt x="18465" y="796035"/>
                  </a:lnTo>
                  <a:lnTo>
                    <a:pt x="18746" y="796035"/>
                  </a:lnTo>
                  <a:lnTo>
                    <a:pt x="25768" y="787780"/>
                  </a:lnTo>
                  <a:lnTo>
                    <a:pt x="25910" y="787780"/>
                  </a:lnTo>
                  <a:lnTo>
                    <a:pt x="35546" y="779610"/>
                  </a:lnTo>
                  <a:lnTo>
                    <a:pt x="50063" y="770001"/>
                  </a:lnTo>
                  <a:lnTo>
                    <a:pt x="86757" y="751713"/>
                  </a:lnTo>
                  <a:lnTo>
                    <a:pt x="135851" y="733112"/>
                  </a:lnTo>
                  <a:lnTo>
                    <a:pt x="196360" y="714760"/>
                  </a:lnTo>
                  <a:lnTo>
                    <a:pt x="196669" y="714760"/>
                  </a:lnTo>
                  <a:lnTo>
                    <a:pt x="231228" y="705484"/>
                  </a:lnTo>
                  <a:lnTo>
                    <a:pt x="268478" y="696340"/>
                  </a:lnTo>
                  <a:lnTo>
                    <a:pt x="308279" y="687196"/>
                  </a:lnTo>
                  <a:lnTo>
                    <a:pt x="350773" y="678179"/>
                  </a:lnTo>
                  <a:lnTo>
                    <a:pt x="443318" y="660400"/>
                  </a:lnTo>
                  <a:lnTo>
                    <a:pt x="545604" y="642873"/>
                  </a:lnTo>
                  <a:lnTo>
                    <a:pt x="600316" y="634238"/>
                  </a:lnTo>
                  <a:lnTo>
                    <a:pt x="777735" y="608964"/>
                  </a:lnTo>
                  <a:lnTo>
                    <a:pt x="1043851" y="576706"/>
                  </a:lnTo>
                  <a:lnTo>
                    <a:pt x="1340650" y="546480"/>
                  </a:lnTo>
                  <a:lnTo>
                    <a:pt x="1664627" y="518540"/>
                  </a:lnTo>
                  <a:lnTo>
                    <a:pt x="2103158" y="487298"/>
                  </a:lnTo>
                  <a:lnTo>
                    <a:pt x="2476538" y="465715"/>
                  </a:lnTo>
                  <a:lnTo>
                    <a:pt x="2476398" y="465715"/>
                  </a:lnTo>
                  <a:lnTo>
                    <a:pt x="3066707" y="439419"/>
                  </a:lnTo>
                  <a:lnTo>
                    <a:pt x="3475266" y="426469"/>
                  </a:lnTo>
                  <a:lnTo>
                    <a:pt x="3475111" y="426469"/>
                  </a:lnTo>
                  <a:lnTo>
                    <a:pt x="4102773" y="414654"/>
                  </a:lnTo>
                  <a:lnTo>
                    <a:pt x="5159667" y="407288"/>
                  </a:lnTo>
                  <a:lnTo>
                    <a:pt x="5782348" y="392302"/>
                  </a:lnTo>
                  <a:lnTo>
                    <a:pt x="6382550" y="368807"/>
                  </a:lnTo>
                  <a:lnTo>
                    <a:pt x="6949478" y="337438"/>
                  </a:lnTo>
                  <a:lnTo>
                    <a:pt x="7388009" y="306323"/>
                  </a:lnTo>
                  <a:lnTo>
                    <a:pt x="7789329" y="270890"/>
                  </a:lnTo>
                  <a:lnTo>
                    <a:pt x="8078889" y="240156"/>
                  </a:lnTo>
                  <a:lnTo>
                    <a:pt x="8275612" y="215772"/>
                  </a:lnTo>
                  <a:lnTo>
                    <a:pt x="8396389" y="199008"/>
                  </a:lnTo>
                  <a:lnTo>
                    <a:pt x="8508149" y="181863"/>
                  </a:lnTo>
                  <a:lnTo>
                    <a:pt x="8560600" y="173100"/>
                  </a:lnTo>
                  <a:lnTo>
                    <a:pt x="8658263" y="155447"/>
                  </a:lnTo>
                  <a:lnTo>
                    <a:pt x="8746147" y="137413"/>
                  </a:lnTo>
                  <a:lnTo>
                    <a:pt x="8786152" y="128142"/>
                  </a:lnTo>
                  <a:lnTo>
                    <a:pt x="8823617" y="118998"/>
                  </a:lnTo>
                  <a:lnTo>
                    <a:pt x="8890419" y="100456"/>
                  </a:lnTo>
                  <a:lnTo>
                    <a:pt x="8927389" y="88343"/>
                  </a:lnTo>
                  <a:lnTo>
                    <a:pt x="8886759" y="88343"/>
                  </a:lnTo>
                  <a:lnTo>
                    <a:pt x="8888305" y="87843"/>
                  </a:lnTo>
                  <a:close/>
                </a:path>
                <a:path w="9045575" h="813435">
                  <a:moveTo>
                    <a:pt x="14135" y="803782"/>
                  </a:moveTo>
                  <a:lnTo>
                    <a:pt x="13512" y="805560"/>
                  </a:lnTo>
                  <a:lnTo>
                    <a:pt x="13989" y="804644"/>
                  </a:lnTo>
                  <a:lnTo>
                    <a:pt x="14135" y="803782"/>
                  </a:lnTo>
                  <a:close/>
                </a:path>
                <a:path w="9045575" h="813435">
                  <a:moveTo>
                    <a:pt x="13989" y="804644"/>
                  </a:moveTo>
                  <a:lnTo>
                    <a:pt x="13512" y="805560"/>
                  </a:lnTo>
                  <a:lnTo>
                    <a:pt x="13834" y="805560"/>
                  </a:lnTo>
                  <a:lnTo>
                    <a:pt x="13989" y="804644"/>
                  </a:lnTo>
                  <a:close/>
                </a:path>
                <a:path w="9045575" h="813435">
                  <a:moveTo>
                    <a:pt x="14437" y="803782"/>
                  </a:moveTo>
                  <a:lnTo>
                    <a:pt x="14135" y="803782"/>
                  </a:lnTo>
                  <a:lnTo>
                    <a:pt x="13989" y="804644"/>
                  </a:lnTo>
                  <a:lnTo>
                    <a:pt x="14437" y="803782"/>
                  </a:lnTo>
                  <a:close/>
                </a:path>
                <a:path w="9045575" h="813435">
                  <a:moveTo>
                    <a:pt x="18025" y="796883"/>
                  </a:moveTo>
                  <a:lnTo>
                    <a:pt x="17665" y="797305"/>
                  </a:lnTo>
                  <a:lnTo>
                    <a:pt x="17805" y="797305"/>
                  </a:lnTo>
                  <a:lnTo>
                    <a:pt x="18025" y="796883"/>
                  </a:lnTo>
                  <a:close/>
                </a:path>
                <a:path w="9045575" h="813435">
                  <a:moveTo>
                    <a:pt x="18746" y="796035"/>
                  </a:moveTo>
                  <a:lnTo>
                    <a:pt x="18465" y="796035"/>
                  </a:lnTo>
                  <a:lnTo>
                    <a:pt x="18025" y="796883"/>
                  </a:lnTo>
                  <a:lnTo>
                    <a:pt x="18746" y="796035"/>
                  </a:lnTo>
                  <a:close/>
                </a:path>
                <a:path w="9045575" h="813435">
                  <a:moveTo>
                    <a:pt x="25910" y="787780"/>
                  </a:moveTo>
                  <a:lnTo>
                    <a:pt x="25768" y="787780"/>
                  </a:lnTo>
                  <a:lnTo>
                    <a:pt x="25399" y="788215"/>
                  </a:lnTo>
                  <a:lnTo>
                    <a:pt x="25910" y="787780"/>
                  </a:lnTo>
                  <a:close/>
                </a:path>
                <a:path w="9045575" h="813435">
                  <a:moveTo>
                    <a:pt x="137826" y="732474"/>
                  </a:moveTo>
                  <a:lnTo>
                    <a:pt x="135827" y="733112"/>
                  </a:lnTo>
                  <a:lnTo>
                    <a:pt x="136041" y="733112"/>
                  </a:lnTo>
                  <a:lnTo>
                    <a:pt x="137826" y="732474"/>
                  </a:lnTo>
                  <a:close/>
                </a:path>
                <a:path w="9045575" h="813435">
                  <a:moveTo>
                    <a:pt x="196669" y="714760"/>
                  </a:moveTo>
                  <a:lnTo>
                    <a:pt x="196360" y="714760"/>
                  </a:lnTo>
                  <a:lnTo>
                    <a:pt x="192630" y="715844"/>
                  </a:lnTo>
                  <a:lnTo>
                    <a:pt x="196669" y="714760"/>
                  </a:lnTo>
                  <a:close/>
                </a:path>
                <a:path w="9045575" h="813435">
                  <a:moveTo>
                    <a:pt x="8984552" y="51403"/>
                  </a:moveTo>
                  <a:lnTo>
                    <a:pt x="8964706" y="60557"/>
                  </a:lnTo>
                  <a:lnTo>
                    <a:pt x="8942373" y="69538"/>
                  </a:lnTo>
                  <a:lnTo>
                    <a:pt x="8915692" y="78993"/>
                  </a:lnTo>
                  <a:lnTo>
                    <a:pt x="8886759" y="88343"/>
                  </a:lnTo>
                  <a:lnTo>
                    <a:pt x="8927389" y="88343"/>
                  </a:lnTo>
                  <a:lnTo>
                    <a:pt x="8946172" y="81660"/>
                  </a:lnTo>
                  <a:lnTo>
                    <a:pt x="8969921" y="72262"/>
                  </a:lnTo>
                  <a:lnTo>
                    <a:pt x="8991257" y="62356"/>
                  </a:lnTo>
                  <a:lnTo>
                    <a:pt x="8996045" y="58221"/>
                  </a:lnTo>
                  <a:lnTo>
                    <a:pt x="8989861" y="52196"/>
                  </a:lnTo>
                  <a:lnTo>
                    <a:pt x="8983637" y="52196"/>
                  </a:lnTo>
                  <a:lnTo>
                    <a:pt x="8984552" y="51403"/>
                  </a:lnTo>
                  <a:close/>
                </a:path>
                <a:path w="9045575" h="813435">
                  <a:moveTo>
                    <a:pt x="9032511" y="40639"/>
                  </a:moveTo>
                  <a:lnTo>
                    <a:pt x="8996972" y="40639"/>
                  </a:lnTo>
                  <a:lnTo>
                    <a:pt x="9005227" y="50291"/>
                  </a:lnTo>
                  <a:lnTo>
                    <a:pt x="8996045" y="58221"/>
                  </a:lnTo>
                  <a:lnTo>
                    <a:pt x="9019578" y="81152"/>
                  </a:lnTo>
                  <a:lnTo>
                    <a:pt x="9032511" y="40639"/>
                  </a:lnTo>
                  <a:close/>
                </a:path>
                <a:path w="9045575" h="813435">
                  <a:moveTo>
                    <a:pt x="8996972" y="40639"/>
                  </a:moveTo>
                  <a:lnTo>
                    <a:pt x="8986931" y="49341"/>
                  </a:lnTo>
                  <a:lnTo>
                    <a:pt x="8996045" y="58221"/>
                  </a:lnTo>
                  <a:lnTo>
                    <a:pt x="9005227" y="50291"/>
                  </a:lnTo>
                  <a:lnTo>
                    <a:pt x="8996972" y="40639"/>
                  </a:lnTo>
                  <a:close/>
                </a:path>
                <a:path w="9045575" h="813435">
                  <a:moveTo>
                    <a:pt x="8985034" y="51180"/>
                  </a:moveTo>
                  <a:lnTo>
                    <a:pt x="8984552" y="51403"/>
                  </a:lnTo>
                  <a:lnTo>
                    <a:pt x="8983637" y="52196"/>
                  </a:lnTo>
                  <a:lnTo>
                    <a:pt x="8985034" y="51180"/>
                  </a:lnTo>
                  <a:close/>
                </a:path>
                <a:path w="9045575" h="813435">
                  <a:moveTo>
                    <a:pt x="8988819" y="51180"/>
                  </a:moveTo>
                  <a:lnTo>
                    <a:pt x="8985034" y="51180"/>
                  </a:lnTo>
                  <a:lnTo>
                    <a:pt x="8983637" y="52196"/>
                  </a:lnTo>
                  <a:lnTo>
                    <a:pt x="8989861" y="52196"/>
                  </a:lnTo>
                  <a:lnTo>
                    <a:pt x="8988819" y="51180"/>
                  </a:lnTo>
                  <a:close/>
                </a:path>
                <a:path w="9045575" h="813435">
                  <a:moveTo>
                    <a:pt x="8986931" y="49341"/>
                  </a:moveTo>
                  <a:lnTo>
                    <a:pt x="8984552" y="51403"/>
                  </a:lnTo>
                  <a:lnTo>
                    <a:pt x="8985034" y="51180"/>
                  </a:lnTo>
                  <a:lnTo>
                    <a:pt x="8988819" y="51180"/>
                  </a:lnTo>
                  <a:lnTo>
                    <a:pt x="8986931" y="49341"/>
                  </a:lnTo>
                  <a:close/>
                </a:path>
                <a:path w="9045575" h="813435">
                  <a:moveTo>
                    <a:pt x="9045486" y="0"/>
                  </a:moveTo>
                  <a:lnTo>
                    <a:pt x="8964968" y="27939"/>
                  </a:lnTo>
                  <a:lnTo>
                    <a:pt x="8986931" y="49341"/>
                  </a:lnTo>
                  <a:lnTo>
                    <a:pt x="8996972" y="40639"/>
                  </a:lnTo>
                  <a:lnTo>
                    <a:pt x="9032511" y="40639"/>
                  </a:lnTo>
                  <a:lnTo>
                    <a:pt x="90454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810" y="2249614"/>
              <a:ext cx="1771723" cy="86544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879848" y="4454651"/>
              <a:ext cx="4613275" cy="3568065"/>
            </a:xfrm>
            <a:custGeom>
              <a:avLst/>
              <a:gdLst/>
              <a:ahLst/>
              <a:cxnLst/>
              <a:rect l="l" t="t" r="r" b="b"/>
              <a:pathLst>
                <a:path w="4613275" h="3568065">
                  <a:moveTo>
                    <a:pt x="4589018" y="0"/>
                  </a:moveTo>
                  <a:lnTo>
                    <a:pt x="24129" y="0"/>
                  </a:lnTo>
                  <a:lnTo>
                    <a:pt x="14733" y="1895"/>
                  </a:lnTo>
                  <a:lnTo>
                    <a:pt x="7064" y="7064"/>
                  </a:lnTo>
                  <a:lnTo>
                    <a:pt x="1895" y="14733"/>
                  </a:lnTo>
                  <a:lnTo>
                    <a:pt x="0" y="24130"/>
                  </a:lnTo>
                  <a:lnTo>
                    <a:pt x="0" y="3543566"/>
                  </a:lnTo>
                  <a:lnTo>
                    <a:pt x="1895" y="3552955"/>
                  </a:lnTo>
                  <a:lnTo>
                    <a:pt x="7064" y="3560621"/>
                  </a:lnTo>
                  <a:lnTo>
                    <a:pt x="14733" y="3565789"/>
                  </a:lnTo>
                  <a:lnTo>
                    <a:pt x="24129" y="3567684"/>
                  </a:lnTo>
                  <a:lnTo>
                    <a:pt x="4589018" y="3567684"/>
                  </a:lnTo>
                  <a:lnTo>
                    <a:pt x="4598414" y="3565789"/>
                  </a:lnTo>
                  <a:lnTo>
                    <a:pt x="4606083" y="3560621"/>
                  </a:lnTo>
                  <a:lnTo>
                    <a:pt x="4611252" y="3552955"/>
                  </a:lnTo>
                  <a:lnTo>
                    <a:pt x="4613148" y="3543566"/>
                  </a:lnTo>
                  <a:lnTo>
                    <a:pt x="4613148" y="24130"/>
                  </a:lnTo>
                  <a:lnTo>
                    <a:pt x="4611252" y="14733"/>
                  </a:lnTo>
                  <a:lnTo>
                    <a:pt x="4606083" y="7064"/>
                  </a:lnTo>
                  <a:lnTo>
                    <a:pt x="4598414" y="1895"/>
                  </a:lnTo>
                  <a:lnTo>
                    <a:pt x="4589018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063997" y="4590034"/>
            <a:ext cx="38277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Значение</a:t>
            </a:r>
            <a:r>
              <a:rPr sz="19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материальной</a:t>
            </a:r>
            <a:r>
              <a:rPr sz="1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mbria"/>
                <a:cs typeface="Cambria"/>
              </a:rPr>
              <a:t>культуры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63997" y="5048595"/>
            <a:ext cx="4148454" cy="15494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00"/>
              </a:spcBef>
              <a:buFont typeface="Bahnschrift"/>
              <a:buChar char="•"/>
              <a:tabLst>
                <a:tab pos="354965" algn="l"/>
              </a:tabLst>
            </a:pP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Орудия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труда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Bahnschrift"/>
                <a:cs typeface="Bahnschrift"/>
              </a:rPr>
              <a:t>—</a:t>
            </a:r>
            <a:r>
              <a:rPr sz="1500" spc="80" dirty="0">
                <a:solidFill>
                  <a:srgbClr val="FFFFFF"/>
                </a:solidFill>
                <a:latin typeface="Bahnschrift"/>
                <a:cs typeface="Bahnschrift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главный</a:t>
            </a:r>
            <a:r>
              <a:rPr sz="15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показатель</a:t>
            </a:r>
            <a:endParaRPr sz="1500">
              <a:latin typeface="Cambria"/>
              <a:cs typeface="Cambria"/>
            </a:endParaRPr>
          </a:p>
          <a:p>
            <a:pPr marL="355600">
              <a:lnSpc>
                <a:spcPct val="100000"/>
              </a:lnSpc>
              <a:spcBef>
                <a:spcPts val="204"/>
              </a:spcBef>
            </a:pP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уровня</a:t>
            </a:r>
            <a:r>
              <a:rPr sz="1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развития</a:t>
            </a:r>
            <a:r>
              <a:rPr sz="15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общества</a:t>
            </a:r>
            <a:endParaRPr sz="1500">
              <a:latin typeface="Cambria"/>
              <a:cs typeface="Cambria"/>
            </a:endParaRPr>
          </a:p>
          <a:p>
            <a:pPr marL="355600" marR="212725" indent="-342900">
              <a:lnSpc>
                <a:spcPts val="2000"/>
              </a:lnSpc>
              <a:spcBef>
                <a:spcPts val="95"/>
              </a:spcBef>
              <a:buFont typeface="Bahnschrift"/>
              <a:buChar char="•"/>
              <a:tabLst>
                <a:tab pos="355600" algn="l"/>
              </a:tabLst>
            </a:pP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Усовершенствование технологий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определяло</a:t>
            </a:r>
            <a:r>
              <a:rPr sz="15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темп социального</a:t>
            </a:r>
            <a:r>
              <a:rPr sz="15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прогресса</a:t>
            </a:r>
            <a:endParaRPr sz="1500">
              <a:latin typeface="Cambria"/>
              <a:cs typeface="Cambria"/>
            </a:endParaRPr>
          </a:p>
          <a:p>
            <a:pPr marL="355600" marR="5080" indent="-342900">
              <a:lnSpc>
                <a:spcPts val="1989"/>
              </a:lnSpc>
              <a:spcBef>
                <a:spcPts val="15"/>
              </a:spcBef>
              <a:buFont typeface="Bahnschrift"/>
              <a:buChar char="•"/>
              <a:tabLst>
                <a:tab pos="355600" algn="l"/>
              </a:tabLst>
            </a:pP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Переход</a:t>
            </a:r>
            <a:r>
              <a:rPr sz="15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от</a:t>
            </a:r>
            <a:r>
              <a:rPr sz="150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собирательства</a:t>
            </a:r>
            <a:r>
              <a:rPr sz="15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к</a:t>
            </a:r>
            <a:r>
              <a:rPr sz="15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производству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изменил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образ</a:t>
            </a:r>
            <a:r>
              <a:rPr sz="15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жизни</a:t>
            </a:r>
            <a:r>
              <a:rPr sz="15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человека</a:t>
            </a:r>
            <a:endParaRPr sz="15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40629" y="6797446"/>
            <a:ext cx="4050665" cy="95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mbria"/>
                <a:cs typeface="Cambria"/>
              </a:rPr>
              <a:t>Ключевой</a:t>
            </a:r>
            <a:r>
              <a:rPr sz="19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mbria"/>
                <a:cs typeface="Cambria"/>
              </a:rPr>
              <a:t>рубеж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111300"/>
              </a:lnSpc>
              <a:spcBef>
                <a:spcPts val="1040"/>
              </a:spcBef>
            </a:pP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Появление</a:t>
            </a:r>
            <a:r>
              <a:rPr sz="150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керамики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полированного</a:t>
            </a:r>
            <a:r>
              <a:rPr sz="15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камня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знаменует</a:t>
            </a:r>
            <a:r>
              <a:rPr sz="1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начало</a:t>
            </a:r>
            <a:r>
              <a:rPr sz="15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FFFFFF"/>
                </a:solidFill>
                <a:latin typeface="Cambria"/>
                <a:cs typeface="Cambria"/>
              </a:rPr>
              <a:t>неолитической</a:t>
            </a:r>
            <a:r>
              <a:rPr sz="15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mbria"/>
                <a:cs typeface="Cambria"/>
              </a:rPr>
              <a:t>революции</a:t>
            </a:r>
            <a:r>
              <a:rPr sz="1500" i="1" spc="-1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13760" y="1473961"/>
            <a:ext cx="7306309" cy="1152525"/>
          </a:xfrm>
          <a:custGeom>
            <a:avLst/>
            <a:gdLst/>
            <a:ahLst/>
            <a:cxnLst/>
            <a:rect l="l" t="t" r="r" b="b"/>
            <a:pathLst>
              <a:path w="7306309" h="1152525">
                <a:moveTo>
                  <a:pt x="1017522" y="985848"/>
                </a:moveTo>
                <a:lnTo>
                  <a:pt x="979448" y="985848"/>
                </a:lnTo>
                <a:lnTo>
                  <a:pt x="922210" y="1004366"/>
                </a:lnTo>
                <a:lnTo>
                  <a:pt x="864015" y="1021557"/>
                </a:lnTo>
                <a:lnTo>
                  <a:pt x="805941" y="1037463"/>
                </a:lnTo>
                <a:lnTo>
                  <a:pt x="744727" y="1052703"/>
                </a:lnTo>
                <a:lnTo>
                  <a:pt x="681736" y="1066927"/>
                </a:lnTo>
                <a:lnTo>
                  <a:pt x="617474" y="1080008"/>
                </a:lnTo>
                <a:lnTo>
                  <a:pt x="552072" y="1091965"/>
                </a:lnTo>
                <a:lnTo>
                  <a:pt x="485521" y="1102614"/>
                </a:lnTo>
                <a:lnTo>
                  <a:pt x="417829" y="1112012"/>
                </a:lnTo>
                <a:lnTo>
                  <a:pt x="349503" y="1120267"/>
                </a:lnTo>
                <a:lnTo>
                  <a:pt x="280543" y="1126998"/>
                </a:lnTo>
                <a:lnTo>
                  <a:pt x="210819" y="1132459"/>
                </a:lnTo>
                <a:lnTo>
                  <a:pt x="140843" y="1136269"/>
                </a:lnTo>
                <a:lnTo>
                  <a:pt x="70426" y="1138683"/>
                </a:lnTo>
                <a:lnTo>
                  <a:pt x="0" y="1139444"/>
                </a:lnTo>
                <a:lnTo>
                  <a:pt x="111" y="1145032"/>
                </a:lnTo>
                <a:lnTo>
                  <a:pt x="190" y="1148969"/>
                </a:lnTo>
                <a:lnTo>
                  <a:pt x="253" y="1152144"/>
                </a:lnTo>
                <a:lnTo>
                  <a:pt x="70865" y="1151382"/>
                </a:lnTo>
                <a:lnTo>
                  <a:pt x="141477" y="1148969"/>
                </a:lnTo>
                <a:lnTo>
                  <a:pt x="211708" y="1145032"/>
                </a:lnTo>
                <a:lnTo>
                  <a:pt x="281686" y="1139698"/>
                </a:lnTo>
                <a:lnTo>
                  <a:pt x="350900" y="1132840"/>
                </a:lnTo>
                <a:lnTo>
                  <a:pt x="419608" y="1124712"/>
                </a:lnTo>
                <a:lnTo>
                  <a:pt x="487425" y="1115187"/>
                </a:lnTo>
                <a:lnTo>
                  <a:pt x="554354" y="1104392"/>
                </a:lnTo>
                <a:lnTo>
                  <a:pt x="620013" y="1092454"/>
                </a:lnTo>
                <a:lnTo>
                  <a:pt x="684529" y="1079373"/>
                </a:lnTo>
                <a:lnTo>
                  <a:pt x="747649" y="1065022"/>
                </a:lnTo>
                <a:lnTo>
                  <a:pt x="809243" y="1049782"/>
                </a:lnTo>
                <a:lnTo>
                  <a:pt x="869188" y="1033272"/>
                </a:lnTo>
                <a:lnTo>
                  <a:pt x="927353" y="1016000"/>
                </a:lnTo>
                <a:lnTo>
                  <a:pt x="983614" y="997839"/>
                </a:lnTo>
                <a:lnTo>
                  <a:pt x="1017522" y="985848"/>
                </a:lnTo>
                <a:close/>
              </a:path>
              <a:path w="7306309" h="1152525">
                <a:moveTo>
                  <a:pt x="1500566" y="654050"/>
                </a:moveTo>
                <a:lnTo>
                  <a:pt x="1487042" y="654050"/>
                </a:lnTo>
                <a:lnTo>
                  <a:pt x="1481490" y="666511"/>
                </a:lnTo>
                <a:lnTo>
                  <a:pt x="1481268" y="666845"/>
                </a:lnTo>
                <a:lnTo>
                  <a:pt x="1473900" y="680617"/>
                </a:lnTo>
                <a:lnTo>
                  <a:pt x="1467125" y="691654"/>
                </a:lnTo>
                <a:lnTo>
                  <a:pt x="1466945" y="691874"/>
                </a:lnTo>
                <a:lnTo>
                  <a:pt x="1458013" y="705008"/>
                </a:lnTo>
                <a:lnTo>
                  <a:pt x="1427065" y="741589"/>
                </a:lnTo>
                <a:lnTo>
                  <a:pt x="1387728" y="778129"/>
                </a:lnTo>
                <a:lnTo>
                  <a:pt x="1357249" y="802386"/>
                </a:lnTo>
                <a:lnTo>
                  <a:pt x="1324703" y="825082"/>
                </a:lnTo>
                <a:lnTo>
                  <a:pt x="1286383" y="849249"/>
                </a:lnTo>
                <a:lnTo>
                  <a:pt x="1246377" y="871982"/>
                </a:lnTo>
                <a:lnTo>
                  <a:pt x="1203578" y="894207"/>
                </a:lnTo>
                <a:lnTo>
                  <a:pt x="1158113" y="915797"/>
                </a:lnTo>
                <a:lnTo>
                  <a:pt x="1110106" y="936752"/>
                </a:lnTo>
                <a:lnTo>
                  <a:pt x="1059565" y="956940"/>
                </a:lnTo>
                <a:lnTo>
                  <a:pt x="976630" y="986760"/>
                </a:lnTo>
                <a:lnTo>
                  <a:pt x="979448" y="985848"/>
                </a:lnTo>
                <a:lnTo>
                  <a:pt x="1017522" y="985848"/>
                </a:lnTo>
                <a:lnTo>
                  <a:pt x="1037843" y="978662"/>
                </a:lnTo>
                <a:lnTo>
                  <a:pt x="1089914" y="958723"/>
                </a:lnTo>
                <a:lnTo>
                  <a:pt x="1139443" y="938022"/>
                </a:lnTo>
                <a:lnTo>
                  <a:pt x="1186688" y="916559"/>
                </a:lnTo>
                <a:lnTo>
                  <a:pt x="1231138" y="894461"/>
                </a:lnTo>
                <a:lnTo>
                  <a:pt x="1273048" y="871728"/>
                </a:lnTo>
                <a:lnTo>
                  <a:pt x="1312037" y="848360"/>
                </a:lnTo>
                <a:lnTo>
                  <a:pt x="1347977" y="824611"/>
                </a:lnTo>
                <a:lnTo>
                  <a:pt x="1380871" y="800227"/>
                </a:lnTo>
                <a:lnTo>
                  <a:pt x="1410335" y="775462"/>
                </a:lnTo>
                <a:lnTo>
                  <a:pt x="1448180" y="737489"/>
                </a:lnTo>
                <a:lnTo>
                  <a:pt x="1477772" y="698627"/>
                </a:lnTo>
                <a:lnTo>
                  <a:pt x="1498727" y="659003"/>
                </a:lnTo>
                <a:lnTo>
                  <a:pt x="1500452" y="654356"/>
                </a:lnTo>
                <a:lnTo>
                  <a:pt x="1500566" y="654050"/>
                </a:lnTo>
                <a:close/>
              </a:path>
              <a:path w="7306309" h="1152525">
                <a:moveTo>
                  <a:pt x="1064439" y="955027"/>
                </a:moveTo>
                <a:lnTo>
                  <a:pt x="1059363" y="956940"/>
                </a:lnTo>
                <a:lnTo>
                  <a:pt x="1059565" y="956940"/>
                </a:lnTo>
                <a:lnTo>
                  <a:pt x="1064439" y="955027"/>
                </a:lnTo>
                <a:close/>
              </a:path>
              <a:path w="7306309" h="1152525">
                <a:moveTo>
                  <a:pt x="1416885" y="751873"/>
                </a:moveTo>
                <a:lnTo>
                  <a:pt x="1414793" y="753844"/>
                </a:lnTo>
                <a:lnTo>
                  <a:pt x="1414920" y="753844"/>
                </a:lnTo>
                <a:lnTo>
                  <a:pt x="1416885" y="751873"/>
                </a:lnTo>
                <a:close/>
              </a:path>
              <a:path w="7306309" h="1152525">
                <a:moveTo>
                  <a:pt x="7229961" y="31661"/>
                </a:moveTo>
                <a:lnTo>
                  <a:pt x="7034403" y="32258"/>
                </a:lnTo>
                <a:lnTo>
                  <a:pt x="6224143" y="43942"/>
                </a:lnTo>
                <a:lnTo>
                  <a:pt x="5433187" y="68326"/>
                </a:lnTo>
                <a:lnTo>
                  <a:pt x="4675632" y="104140"/>
                </a:lnTo>
                <a:lnTo>
                  <a:pt x="3965829" y="150114"/>
                </a:lnTo>
                <a:lnTo>
                  <a:pt x="3421253" y="194945"/>
                </a:lnTo>
                <a:lnTo>
                  <a:pt x="3022091" y="234696"/>
                </a:lnTo>
                <a:lnTo>
                  <a:pt x="2746883" y="266573"/>
                </a:lnTo>
                <a:lnTo>
                  <a:pt x="2494406" y="299720"/>
                </a:lnTo>
                <a:lnTo>
                  <a:pt x="2266315" y="334264"/>
                </a:lnTo>
                <a:lnTo>
                  <a:pt x="2128774" y="358013"/>
                </a:lnTo>
                <a:lnTo>
                  <a:pt x="2003425" y="382143"/>
                </a:lnTo>
                <a:lnTo>
                  <a:pt x="1944948" y="394589"/>
                </a:lnTo>
                <a:lnTo>
                  <a:pt x="1890776" y="406781"/>
                </a:lnTo>
                <a:lnTo>
                  <a:pt x="1839340" y="419100"/>
                </a:lnTo>
                <a:lnTo>
                  <a:pt x="1791335" y="431673"/>
                </a:lnTo>
                <a:lnTo>
                  <a:pt x="1746885" y="444246"/>
                </a:lnTo>
                <a:lnTo>
                  <a:pt x="1705737" y="456946"/>
                </a:lnTo>
                <a:lnTo>
                  <a:pt x="1668144" y="469773"/>
                </a:lnTo>
                <a:lnTo>
                  <a:pt x="1604010" y="495554"/>
                </a:lnTo>
                <a:lnTo>
                  <a:pt x="1554606" y="521716"/>
                </a:lnTo>
                <a:lnTo>
                  <a:pt x="1520571" y="548513"/>
                </a:lnTo>
                <a:lnTo>
                  <a:pt x="1499869" y="591185"/>
                </a:lnTo>
                <a:lnTo>
                  <a:pt x="1499389" y="603795"/>
                </a:lnTo>
                <a:lnTo>
                  <a:pt x="1497776" y="616450"/>
                </a:lnTo>
                <a:lnTo>
                  <a:pt x="1486899" y="654050"/>
                </a:lnTo>
                <a:lnTo>
                  <a:pt x="1486782" y="654356"/>
                </a:lnTo>
                <a:lnTo>
                  <a:pt x="1487042" y="654050"/>
                </a:lnTo>
                <a:lnTo>
                  <a:pt x="1500566" y="654050"/>
                </a:lnTo>
                <a:lnTo>
                  <a:pt x="1503679" y="645668"/>
                </a:lnTo>
                <a:lnTo>
                  <a:pt x="1511935" y="605282"/>
                </a:lnTo>
                <a:lnTo>
                  <a:pt x="1512560" y="592132"/>
                </a:lnTo>
                <a:lnTo>
                  <a:pt x="1514415" y="581660"/>
                </a:lnTo>
                <a:lnTo>
                  <a:pt x="1514093" y="581660"/>
                </a:lnTo>
                <a:lnTo>
                  <a:pt x="1514728" y="579882"/>
                </a:lnTo>
                <a:lnTo>
                  <a:pt x="1514957" y="579882"/>
                </a:lnTo>
                <a:lnTo>
                  <a:pt x="1519827" y="569849"/>
                </a:lnTo>
                <a:lnTo>
                  <a:pt x="1519681" y="569849"/>
                </a:lnTo>
                <a:lnTo>
                  <a:pt x="1520443" y="568579"/>
                </a:lnTo>
                <a:lnTo>
                  <a:pt x="1520702" y="568579"/>
                </a:lnTo>
                <a:lnTo>
                  <a:pt x="1529585" y="557530"/>
                </a:lnTo>
                <a:lnTo>
                  <a:pt x="1529870" y="557120"/>
                </a:lnTo>
                <a:lnTo>
                  <a:pt x="1530096" y="556895"/>
                </a:lnTo>
                <a:lnTo>
                  <a:pt x="1543249" y="545084"/>
                </a:lnTo>
                <a:lnTo>
                  <a:pt x="1543444" y="544870"/>
                </a:lnTo>
                <a:lnTo>
                  <a:pt x="1582751" y="520152"/>
                </a:lnTo>
                <a:lnTo>
                  <a:pt x="1638459" y="494543"/>
                </a:lnTo>
                <a:lnTo>
                  <a:pt x="1672370" y="481794"/>
                </a:lnTo>
                <a:lnTo>
                  <a:pt x="1672090" y="481794"/>
                </a:lnTo>
                <a:lnTo>
                  <a:pt x="1709674" y="469011"/>
                </a:lnTo>
                <a:lnTo>
                  <a:pt x="1750335" y="456509"/>
                </a:lnTo>
                <a:lnTo>
                  <a:pt x="1750061" y="456509"/>
                </a:lnTo>
                <a:lnTo>
                  <a:pt x="1794764" y="443865"/>
                </a:lnTo>
                <a:lnTo>
                  <a:pt x="1842167" y="431509"/>
                </a:lnTo>
                <a:lnTo>
                  <a:pt x="1893697" y="419100"/>
                </a:lnTo>
                <a:lnTo>
                  <a:pt x="1948179" y="406908"/>
                </a:lnTo>
                <a:lnTo>
                  <a:pt x="2006091" y="394589"/>
                </a:lnTo>
                <a:lnTo>
                  <a:pt x="2131060" y="370459"/>
                </a:lnTo>
                <a:lnTo>
                  <a:pt x="2268474" y="346837"/>
                </a:lnTo>
                <a:lnTo>
                  <a:pt x="2476742" y="315115"/>
                </a:lnTo>
                <a:lnTo>
                  <a:pt x="2751602" y="278759"/>
                </a:lnTo>
                <a:lnTo>
                  <a:pt x="3023489" y="247269"/>
                </a:lnTo>
                <a:lnTo>
                  <a:pt x="3527425" y="198247"/>
                </a:lnTo>
                <a:lnTo>
                  <a:pt x="4081144" y="154432"/>
                </a:lnTo>
                <a:lnTo>
                  <a:pt x="4676267" y="116840"/>
                </a:lnTo>
                <a:lnTo>
                  <a:pt x="5433695" y="81026"/>
                </a:lnTo>
                <a:lnTo>
                  <a:pt x="6224523" y="56642"/>
                </a:lnTo>
                <a:lnTo>
                  <a:pt x="7034530" y="44958"/>
                </a:lnTo>
                <a:lnTo>
                  <a:pt x="7230003" y="44361"/>
                </a:lnTo>
                <a:lnTo>
                  <a:pt x="7229961" y="31661"/>
                </a:lnTo>
                <a:close/>
              </a:path>
              <a:path w="7306309" h="1152525">
                <a:moveTo>
                  <a:pt x="1514728" y="579882"/>
                </a:moveTo>
                <a:lnTo>
                  <a:pt x="1514093" y="581660"/>
                </a:lnTo>
                <a:lnTo>
                  <a:pt x="1514598" y="580620"/>
                </a:lnTo>
                <a:lnTo>
                  <a:pt x="1514728" y="579882"/>
                </a:lnTo>
                <a:close/>
              </a:path>
              <a:path w="7306309" h="1152525">
                <a:moveTo>
                  <a:pt x="1514598" y="580620"/>
                </a:moveTo>
                <a:lnTo>
                  <a:pt x="1514093" y="581660"/>
                </a:lnTo>
                <a:lnTo>
                  <a:pt x="1514415" y="581660"/>
                </a:lnTo>
                <a:lnTo>
                  <a:pt x="1514598" y="580620"/>
                </a:lnTo>
                <a:close/>
              </a:path>
              <a:path w="7306309" h="1152525">
                <a:moveTo>
                  <a:pt x="1514957" y="579882"/>
                </a:moveTo>
                <a:lnTo>
                  <a:pt x="1514728" y="579882"/>
                </a:lnTo>
                <a:lnTo>
                  <a:pt x="1514598" y="580620"/>
                </a:lnTo>
                <a:lnTo>
                  <a:pt x="1514957" y="579882"/>
                </a:lnTo>
                <a:close/>
              </a:path>
              <a:path w="7306309" h="1152525">
                <a:moveTo>
                  <a:pt x="1520049" y="569392"/>
                </a:moveTo>
                <a:lnTo>
                  <a:pt x="1519681" y="569849"/>
                </a:lnTo>
                <a:lnTo>
                  <a:pt x="1519827" y="569849"/>
                </a:lnTo>
                <a:lnTo>
                  <a:pt x="1520049" y="569392"/>
                </a:lnTo>
                <a:close/>
              </a:path>
              <a:path w="7306309" h="1152525">
                <a:moveTo>
                  <a:pt x="1520702" y="568579"/>
                </a:moveTo>
                <a:lnTo>
                  <a:pt x="1520443" y="568579"/>
                </a:lnTo>
                <a:lnTo>
                  <a:pt x="1520049" y="569392"/>
                </a:lnTo>
                <a:lnTo>
                  <a:pt x="1520702" y="568579"/>
                </a:lnTo>
                <a:close/>
              </a:path>
              <a:path w="7306309" h="1152525">
                <a:moveTo>
                  <a:pt x="1675006" y="480803"/>
                </a:moveTo>
                <a:lnTo>
                  <a:pt x="1672090" y="481794"/>
                </a:lnTo>
                <a:lnTo>
                  <a:pt x="1672370" y="481794"/>
                </a:lnTo>
                <a:lnTo>
                  <a:pt x="1675006" y="480803"/>
                </a:lnTo>
                <a:close/>
              </a:path>
              <a:path w="7306309" h="1152525">
                <a:moveTo>
                  <a:pt x="1753488" y="455539"/>
                </a:moveTo>
                <a:lnTo>
                  <a:pt x="1750061" y="456509"/>
                </a:lnTo>
                <a:lnTo>
                  <a:pt x="1750335" y="456509"/>
                </a:lnTo>
                <a:lnTo>
                  <a:pt x="1753488" y="455539"/>
                </a:lnTo>
                <a:close/>
              </a:path>
              <a:path w="7306309" h="1152525">
                <a:moveTo>
                  <a:pt x="1842538" y="431509"/>
                </a:moveTo>
                <a:lnTo>
                  <a:pt x="1842177" y="431509"/>
                </a:lnTo>
                <a:lnTo>
                  <a:pt x="1837190" y="432806"/>
                </a:lnTo>
                <a:lnTo>
                  <a:pt x="1842538" y="431509"/>
                </a:lnTo>
                <a:close/>
              </a:path>
              <a:path w="7306309" h="1152525">
                <a:moveTo>
                  <a:pt x="7229856" y="0"/>
                </a:moveTo>
                <a:lnTo>
                  <a:pt x="7229961" y="31661"/>
                </a:lnTo>
                <a:lnTo>
                  <a:pt x="7229984" y="38608"/>
                </a:lnTo>
                <a:lnTo>
                  <a:pt x="7230109" y="76200"/>
                </a:lnTo>
                <a:lnTo>
                  <a:pt x="7293259" y="44361"/>
                </a:lnTo>
                <a:lnTo>
                  <a:pt x="7242683" y="44361"/>
                </a:lnTo>
                <a:lnTo>
                  <a:pt x="7242683" y="31661"/>
                </a:lnTo>
                <a:lnTo>
                  <a:pt x="7293710" y="31661"/>
                </a:lnTo>
                <a:lnTo>
                  <a:pt x="7229856" y="0"/>
                </a:lnTo>
                <a:close/>
              </a:path>
              <a:path w="7306309" h="1152525">
                <a:moveTo>
                  <a:pt x="7293710" y="31661"/>
                </a:moveTo>
                <a:lnTo>
                  <a:pt x="7242683" y="31661"/>
                </a:lnTo>
                <a:lnTo>
                  <a:pt x="7242683" y="44361"/>
                </a:lnTo>
                <a:lnTo>
                  <a:pt x="7293259" y="44361"/>
                </a:lnTo>
                <a:lnTo>
                  <a:pt x="7306183" y="37846"/>
                </a:lnTo>
                <a:lnTo>
                  <a:pt x="7293710" y="316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1455518" y="4369308"/>
            <a:ext cx="12931140" cy="3821429"/>
            <a:chOff x="1455518" y="4369308"/>
            <a:chExt cx="12931140" cy="3821429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518" y="5976839"/>
              <a:ext cx="2726508" cy="16111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64268" y="4369308"/>
              <a:ext cx="4622291" cy="306933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851403" y="7438021"/>
              <a:ext cx="9230995" cy="752475"/>
            </a:xfrm>
            <a:custGeom>
              <a:avLst/>
              <a:gdLst/>
              <a:ahLst/>
              <a:cxnLst/>
              <a:rect l="l" t="t" r="r" b="b"/>
              <a:pathLst>
                <a:path w="9230995" h="752475">
                  <a:moveTo>
                    <a:pt x="44009" y="212456"/>
                  </a:moveTo>
                  <a:lnTo>
                    <a:pt x="37883" y="215925"/>
                  </a:lnTo>
                  <a:lnTo>
                    <a:pt x="32960" y="218770"/>
                  </a:lnTo>
                  <a:lnTo>
                    <a:pt x="36448" y="223888"/>
                  </a:lnTo>
                  <a:lnTo>
                    <a:pt x="76326" y="252628"/>
                  </a:lnTo>
                  <a:lnTo>
                    <a:pt x="127634" y="280466"/>
                  </a:lnTo>
                  <a:lnTo>
                    <a:pt x="190372" y="307886"/>
                  </a:lnTo>
                  <a:lnTo>
                    <a:pt x="264032" y="334962"/>
                  </a:lnTo>
                  <a:lnTo>
                    <a:pt x="304926" y="348335"/>
                  </a:lnTo>
                  <a:lnTo>
                    <a:pt x="348488" y="361607"/>
                  </a:lnTo>
                  <a:lnTo>
                    <a:pt x="394588" y="374878"/>
                  </a:lnTo>
                  <a:lnTo>
                    <a:pt x="443356" y="387959"/>
                  </a:lnTo>
                  <a:lnTo>
                    <a:pt x="494410" y="400837"/>
                  </a:lnTo>
                  <a:lnTo>
                    <a:pt x="548005" y="413715"/>
                  </a:lnTo>
                  <a:lnTo>
                    <a:pt x="603884" y="426402"/>
                  </a:lnTo>
                  <a:lnTo>
                    <a:pt x="662050" y="438988"/>
                  </a:lnTo>
                  <a:lnTo>
                    <a:pt x="722503" y="451383"/>
                  </a:lnTo>
                  <a:lnTo>
                    <a:pt x="850265" y="475691"/>
                  </a:lnTo>
                  <a:lnTo>
                    <a:pt x="986155" y="499427"/>
                  </a:lnTo>
                  <a:lnTo>
                    <a:pt x="1130172" y="522389"/>
                  </a:lnTo>
                  <a:lnTo>
                    <a:pt x="1281810" y="544601"/>
                  </a:lnTo>
                  <a:lnTo>
                    <a:pt x="1522475" y="576427"/>
                  </a:lnTo>
                  <a:lnTo>
                    <a:pt x="1777872" y="606158"/>
                  </a:lnTo>
                  <a:lnTo>
                    <a:pt x="2138934" y="642353"/>
                  </a:lnTo>
                  <a:lnTo>
                    <a:pt x="2520187" y="674179"/>
                  </a:lnTo>
                  <a:lnTo>
                    <a:pt x="2918333" y="701142"/>
                  </a:lnTo>
                  <a:lnTo>
                    <a:pt x="3330067" y="722958"/>
                  </a:lnTo>
                  <a:lnTo>
                    <a:pt x="3751834" y="738964"/>
                  </a:lnTo>
                  <a:lnTo>
                    <a:pt x="4180331" y="748968"/>
                  </a:lnTo>
                  <a:lnTo>
                    <a:pt x="4612259" y="752397"/>
                  </a:lnTo>
                  <a:lnTo>
                    <a:pt x="4828540" y="751351"/>
                  </a:lnTo>
                  <a:lnTo>
                    <a:pt x="5259070" y="742871"/>
                  </a:lnTo>
                  <a:lnTo>
                    <a:pt x="5352745" y="739697"/>
                  </a:lnTo>
                  <a:lnTo>
                    <a:pt x="4612259" y="739697"/>
                  </a:lnTo>
                  <a:lnTo>
                    <a:pt x="4406561" y="738964"/>
                  </a:lnTo>
                  <a:lnTo>
                    <a:pt x="3965829" y="732081"/>
                  </a:lnTo>
                  <a:lnTo>
                    <a:pt x="3540615" y="719044"/>
                  </a:lnTo>
                  <a:lnTo>
                    <a:pt x="3123437" y="699989"/>
                  </a:lnTo>
                  <a:lnTo>
                    <a:pt x="2718181" y="675610"/>
                  </a:lnTo>
                  <a:lnTo>
                    <a:pt x="2328418" y="646188"/>
                  </a:lnTo>
                  <a:lnTo>
                    <a:pt x="1956943" y="612101"/>
                  </a:lnTo>
                  <a:lnTo>
                    <a:pt x="1607566" y="573912"/>
                  </a:lnTo>
                  <a:lnTo>
                    <a:pt x="1361947" y="542874"/>
                  </a:lnTo>
                  <a:lnTo>
                    <a:pt x="1132078" y="509841"/>
                  </a:lnTo>
                  <a:lnTo>
                    <a:pt x="988186" y="486905"/>
                  </a:lnTo>
                  <a:lnTo>
                    <a:pt x="852550" y="463194"/>
                  </a:lnTo>
                  <a:lnTo>
                    <a:pt x="725304" y="438988"/>
                  </a:lnTo>
                  <a:lnTo>
                    <a:pt x="664718" y="426567"/>
                  </a:lnTo>
                  <a:lnTo>
                    <a:pt x="608054" y="414319"/>
                  </a:lnTo>
                  <a:lnTo>
                    <a:pt x="550925" y="401358"/>
                  </a:lnTo>
                  <a:lnTo>
                    <a:pt x="497458" y="388518"/>
                  </a:lnTo>
                  <a:lnTo>
                    <a:pt x="446531" y="375678"/>
                  </a:lnTo>
                  <a:lnTo>
                    <a:pt x="398144" y="362661"/>
                  </a:lnTo>
                  <a:lnTo>
                    <a:pt x="352170" y="349453"/>
                  </a:lnTo>
                  <a:lnTo>
                    <a:pt x="308863" y="336245"/>
                  </a:lnTo>
                  <a:lnTo>
                    <a:pt x="268223" y="322960"/>
                  </a:lnTo>
                  <a:lnTo>
                    <a:pt x="229651" y="309358"/>
                  </a:lnTo>
                  <a:lnTo>
                    <a:pt x="163231" y="282792"/>
                  </a:lnTo>
                  <a:lnTo>
                    <a:pt x="106542" y="255384"/>
                  </a:lnTo>
                  <a:lnTo>
                    <a:pt x="62351" y="228117"/>
                  </a:lnTo>
                  <a:lnTo>
                    <a:pt x="46874" y="215925"/>
                  </a:lnTo>
                  <a:lnTo>
                    <a:pt x="46354" y="215925"/>
                  </a:lnTo>
                  <a:lnTo>
                    <a:pt x="45084" y="214515"/>
                  </a:lnTo>
                  <a:lnTo>
                    <a:pt x="45401" y="214515"/>
                  </a:lnTo>
                  <a:lnTo>
                    <a:pt x="44009" y="212456"/>
                  </a:lnTo>
                  <a:close/>
                </a:path>
                <a:path w="9230995" h="752475">
                  <a:moveTo>
                    <a:pt x="9229378" y="16319"/>
                  </a:moveTo>
                  <a:lnTo>
                    <a:pt x="9216771" y="16319"/>
                  </a:lnTo>
                  <a:lnTo>
                    <a:pt x="9215945" y="19240"/>
                  </a:lnTo>
                  <a:lnTo>
                    <a:pt x="9212199" y="32854"/>
                  </a:lnTo>
                  <a:lnTo>
                    <a:pt x="9203944" y="50279"/>
                  </a:lnTo>
                  <a:lnTo>
                    <a:pt x="9203811" y="50279"/>
                  </a:lnTo>
                  <a:lnTo>
                    <a:pt x="9192759" y="66941"/>
                  </a:lnTo>
                  <a:lnTo>
                    <a:pt x="9178549" y="83706"/>
                  </a:lnTo>
                  <a:lnTo>
                    <a:pt x="9178293" y="83975"/>
                  </a:lnTo>
                  <a:lnTo>
                    <a:pt x="9161653" y="100228"/>
                  </a:lnTo>
                  <a:lnTo>
                    <a:pt x="9140755" y="117621"/>
                  </a:lnTo>
                  <a:lnTo>
                    <a:pt x="9117410" y="134405"/>
                  </a:lnTo>
                  <a:lnTo>
                    <a:pt x="9117206" y="134568"/>
                  </a:lnTo>
                  <a:lnTo>
                    <a:pt x="9061207" y="168443"/>
                  </a:lnTo>
                  <a:lnTo>
                    <a:pt x="8992680" y="202569"/>
                  </a:lnTo>
                  <a:lnTo>
                    <a:pt x="8956040" y="218770"/>
                  </a:lnTo>
                  <a:lnTo>
                    <a:pt x="8915400" y="235381"/>
                  </a:lnTo>
                  <a:lnTo>
                    <a:pt x="8872093" y="251917"/>
                  </a:lnTo>
                  <a:lnTo>
                    <a:pt x="8826246" y="268350"/>
                  </a:lnTo>
                  <a:lnTo>
                    <a:pt x="8777732" y="284606"/>
                  </a:lnTo>
                  <a:lnTo>
                    <a:pt x="8726805" y="300761"/>
                  </a:lnTo>
                  <a:lnTo>
                    <a:pt x="8673465" y="316737"/>
                  </a:lnTo>
                  <a:lnTo>
                    <a:pt x="8617712" y="332536"/>
                  </a:lnTo>
                  <a:lnTo>
                    <a:pt x="8559148" y="348335"/>
                  </a:lnTo>
                  <a:lnTo>
                    <a:pt x="8499221" y="363639"/>
                  </a:lnTo>
                  <a:lnTo>
                    <a:pt x="8436610" y="378967"/>
                  </a:lnTo>
                  <a:lnTo>
                    <a:pt x="8371840" y="394093"/>
                  </a:lnTo>
                  <a:lnTo>
                    <a:pt x="8236204" y="423697"/>
                  </a:lnTo>
                  <a:lnTo>
                    <a:pt x="8092313" y="452335"/>
                  </a:lnTo>
                  <a:lnTo>
                    <a:pt x="7940929" y="480136"/>
                  </a:lnTo>
                  <a:lnTo>
                    <a:pt x="7782306" y="506793"/>
                  </a:lnTo>
                  <a:lnTo>
                    <a:pt x="7531735" y="544880"/>
                  </a:lnTo>
                  <a:lnTo>
                    <a:pt x="7267448" y="580199"/>
                  </a:lnTo>
                  <a:lnTo>
                    <a:pt x="7084441" y="602195"/>
                  </a:lnTo>
                  <a:lnTo>
                    <a:pt x="6703314" y="641896"/>
                  </a:lnTo>
                  <a:lnTo>
                    <a:pt x="6305423" y="675610"/>
                  </a:lnTo>
                  <a:lnTo>
                    <a:pt x="5893943" y="702844"/>
                  </a:lnTo>
                  <a:lnTo>
                    <a:pt x="5471929" y="722958"/>
                  </a:lnTo>
                  <a:lnTo>
                    <a:pt x="5258816" y="730175"/>
                  </a:lnTo>
                  <a:lnTo>
                    <a:pt x="4828413" y="738651"/>
                  </a:lnTo>
                  <a:lnTo>
                    <a:pt x="4612259" y="739697"/>
                  </a:lnTo>
                  <a:lnTo>
                    <a:pt x="5352745" y="739697"/>
                  </a:lnTo>
                  <a:lnTo>
                    <a:pt x="5684774" y="726483"/>
                  </a:lnTo>
                  <a:lnTo>
                    <a:pt x="6100586" y="702844"/>
                  </a:lnTo>
                  <a:lnTo>
                    <a:pt x="6100768" y="702844"/>
                  </a:lnTo>
                  <a:lnTo>
                    <a:pt x="6507353" y="672175"/>
                  </a:lnTo>
                  <a:lnTo>
                    <a:pt x="6897370" y="635393"/>
                  </a:lnTo>
                  <a:lnTo>
                    <a:pt x="7085838" y="614819"/>
                  </a:lnTo>
                  <a:lnTo>
                    <a:pt x="7268972" y="592810"/>
                  </a:lnTo>
                  <a:lnTo>
                    <a:pt x="7533513" y="557453"/>
                  </a:lnTo>
                  <a:lnTo>
                    <a:pt x="7784211" y="519341"/>
                  </a:lnTo>
                  <a:lnTo>
                    <a:pt x="7943088" y="492645"/>
                  </a:lnTo>
                  <a:lnTo>
                    <a:pt x="8094726" y="464819"/>
                  </a:lnTo>
                  <a:lnTo>
                    <a:pt x="8238744" y="436130"/>
                  </a:lnTo>
                  <a:lnTo>
                    <a:pt x="8374634" y="406476"/>
                  </a:lnTo>
                  <a:lnTo>
                    <a:pt x="8439531" y="391325"/>
                  </a:lnTo>
                  <a:lnTo>
                    <a:pt x="8502269" y="375970"/>
                  </a:lnTo>
                  <a:lnTo>
                    <a:pt x="8562721" y="360527"/>
                  </a:lnTo>
                  <a:lnTo>
                    <a:pt x="8621014" y="344779"/>
                  </a:lnTo>
                  <a:lnTo>
                    <a:pt x="8676894" y="328955"/>
                  </a:lnTo>
                  <a:lnTo>
                    <a:pt x="8730488" y="312915"/>
                  </a:lnTo>
                  <a:lnTo>
                    <a:pt x="8781669" y="296697"/>
                  </a:lnTo>
                  <a:lnTo>
                    <a:pt x="8830007" y="280466"/>
                  </a:lnTo>
                  <a:lnTo>
                    <a:pt x="8876411" y="263842"/>
                  </a:lnTo>
                  <a:lnTo>
                    <a:pt x="8919972" y="247230"/>
                  </a:lnTo>
                  <a:lnTo>
                    <a:pt x="8960993" y="230492"/>
                  </a:lnTo>
                  <a:lnTo>
                    <a:pt x="8999220" y="213563"/>
                  </a:lnTo>
                  <a:lnTo>
                    <a:pt x="9034780" y="196608"/>
                  </a:lnTo>
                  <a:lnTo>
                    <a:pt x="9097518" y="162267"/>
                  </a:lnTo>
                  <a:lnTo>
                    <a:pt x="9148699" y="127469"/>
                  </a:lnTo>
                  <a:lnTo>
                    <a:pt x="9188069" y="92100"/>
                  </a:lnTo>
                  <a:lnTo>
                    <a:pt x="9215120" y="56133"/>
                  </a:lnTo>
                  <a:lnTo>
                    <a:pt x="9217921" y="50279"/>
                  </a:lnTo>
                  <a:lnTo>
                    <a:pt x="9203944" y="50279"/>
                  </a:lnTo>
                  <a:lnTo>
                    <a:pt x="9204288" y="49578"/>
                  </a:lnTo>
                  <a:lnTo>
                    <a:pt x="9218256" y="49578"/>
                  </a:lnTo>
                  <a:lnTo>
                    <a:pt x="9223883" y="37820"/>
                  </a:lnTo>
                  <a:lnTo>
                    <a:pt x="9229090" y="19240"/>
                  </a:lnTo>
                  <a:lnTo>
                    <a:pt x="9229268" y="17437"/>
                  </a:lnTo>
                  <a:lnTo>
                    <a:pt x="9229378" y="16319"/>
                  </a:lnTo>
                  <a:close/>
                </a:path>
                <a:path w="9230995" h="752475">
                  <a:moveTo>
                    <a:pt x="0" y="149783"/>
                  </a:moveTo>
                  <a:lnTo>
                    <a:pt x="4444" y="234861"/>
                  </a:lnTo>
                  <a:lnTo>
                    <a:pt x="32859" y="218770"/>
                  </a:lnTo>
                  <a:lnTo>
                    <a:pt x="31021" y="215925"/>
                  </a:lnTo>
                  <a:lnTo>
                    <a:pt x="26034" y="208610"/>
                  </a:lnTo>
                  <a:lnTo>
                    <a:pt x="36575" y="201460"/>
                  </a:lnTo>
                  <a:lnTo>
                    <a:pt x="63427" y="201460"/>
                  </a:lnTo>
                  <a:lnTo>
                    <a:pt x="70738" y="197319"/>
                  </a:lnTo>
                  <a:lnTo>
                    <a:pt x="0" y="149783"/>
                  </a:lnTo>
                  <a:close/>
                </a:path>
                <a:path w="9230995" h="752475">
                  <a:moveTo>
                    <a:pt x="36575" y="201460"/>
                  </a:moveTo>
                  <a:lnTo>
                    <a:pt x="26034" y="208610"/>
                  </a:lnTo>
                  <a:lnTo>
                    <a:pt x="32960" y="218770"/>
                  </a:lnTo>
                  <a:lnTo>
                    <a:pt x="37883" y="215925"/>
                  </a:lnTo>
                  <a:lnTo>
                    <a:pt x="44009" y="212456"/>
                  </a:lnTo>
                  <a:lnTo>
                    <a:pt x="36575" y="201460"/>
                  </a:lnTo>
                  <a:close/>
                </a:path>
                <a:path w="9230995" h="752475">
                  <a:moveTo>
                    <a:pt x="45084" y="214515"/>
                  </a:moveTo>
                  <a:lnTo>
                    <a:pt x="46354" y="215925"/>
                  </a:lnTo>
                  <a:lnTo>
                    <a:pt x="45763" y="215049"/>
                  </a:lnTo>
                  <a:lnTo>
                    <a:pt x="45084" y="214515"/>
                  </a:lnTo>
                  <a:close/>
                </a:path>
                <a:path w="9230995" h="752475">
                  <a:moveTo>
                    <a:pt x="45763" y="215049"/>
                  </a:moveTo>
                  <a:lnTo>
                    <a:pt x="46354" y="215925"/>
                  </a:lnTo>
                  <a:lnTo>
                    <a:pt x="46874" y="215925"/>
                  </a:lnTo>
                  <a:lnTo>
                    <a:pt x="45763" y="215049"/>
                  </a:lnTo>
                  <a:close/>
                </a:path>
                <a:path w="9230995" h="752475">
                  <a:moveTo>
                    <a:pt x="45401" y="214515"/>
                  </a:moveTo>
                  <a:lnTo>
                    <a:pt x="45084" y="214515"/>
                  </a:lnTo>
                  <a:lnTo>
                    <a:pt x="45763" y="215049"/>
                  </a:lnTo>
                  <a:lnTo>
                    <a:pt x="45401" y="214515"/>
                  </a:lnTo>
                  <a:close/>
                </a:path>
                <a:path w="9230995" h="752475">
                  <a:moveTo>
                    <a:pt x="63427" y="201460"/>
                  </a:moveTo>
                  <a:lnTo>
                    <a:pt x="36575" y="201460"/>
                  </a:lnTo>
                  <a:lnTo>
                    <a:pt x="44009" y="212456"/>
                  </a:lnTo>
                  <a:lnTo>
                    <a:pt x="63427" y="201460"/>
                  </a:lnTo>
                  <a:close/>
                </a:path>
                <a:path w="9230995" h="752475">
                  <a:moveTo>
                    <a:pt x="9218295" y="0"/>
                  </a:moveTo>
                  <a:lnTo>
                    <a:pt x="9216630" y="16319"/>
                  </a:lnTo>
                  <a:lnTo>
                    <a:pt x="9216551" y="17094"/>
                  </a:lnTo>
                  <a:lnTo>
                    <a:pt x="9216771" y="16319"/>
                  </a:lnTo>
                  <a:lnTo>
                    <a:pt x="9229378" y="16319"/>
                  </a:lnTo>
                  <a:lnTo>
                    <a:pt x="9230868" y="1244"/>
                  </a:lnTo>
                  <a:lnTo>
                    <a:pt x="92182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2898" y="522731"/>
            <a:ext cx="7553959" cy="1654175"/>
            <a:chOff x="532898" y="522731"/>
            <a:chExt cx="7553959" cy="16541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898" y="531733"/>
              <a:ext cx="7553779" cy="16446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42772" y="522731"/>
              <a:ext cx="6614159" cy="1233170"/>
            </a:xfrm>
            <a:custGeom>
              <a:avLst/>
              <a:gdLst/>
              <a:ahLst/>
              <a:cxnLst/>
              <a:rect l="l" t="t" r="r" b="b"/>
              <a:pathLst>
                <a:path w="6614159" h="1233170">
                  <a:moveTo>
                    <a:pt x="1205484" y="27178"/>
                  </a:moveTo>
                  <a:lnTo>
                    <a:pt x="1203337" y="16611"/>
                  </a:lnTo>
                  <a:lnTo>
                    <a:pt x="1197508" y="7975"/>
                  </a:lnTo>
                  <a:lnTo>
                    <a:pt x="1188872" y="2146"/>
                  </a:lnTo>
                  <a:lnTo>
                    <a:pt x="1178306" y="0"/>
                  </a:lnTo>
                  <a:lnTo>
                    <a:pt x="158305" y="0"/>
                  </a:lnTo>
                  <a:lnTo>
                    <a:pt x="147688" y="2146"/>
                  </a:lnTo>
                  <a:lnTo>
                    <a:pt x="139039" y="7975"/>
                  </a:lnTo>
                  <a:lnTo>
                    <a:pt x="133197" y="16611"/>
                  </a:lnTo>
                  <a:lnTo>
                    <a:pt x="131064" y="27178"/>
                  </a:lnTo>
                  <a:lnTo>
                    <a:pt x="131064" y="362966"/>
                  </a:lnTo>
                  <a:lnTo>
                    <a:pt x="133197" y="373545"/>
                  </a:lnTo>
                  <a:lnTo>
                    <a:pt x="139039" y="382181"/>
                  </a:lnTo>
                  <a:lnTo>
                    <a:pt x="147688" y="388010"/>
                  </a:lnTo>
                  <a:lnTo>
                    <a:pt x="158305" y="390144"/>
                  </a:lnTo>
                  <a:lnTo>
                    <a:pt x="1178306" y="390144"/>
                  </a:lnTo>
                  <a:lnTo>
                    <a:pt x="1188872" y="388010"/>
                  </a:lnTo>
                  <a:lnTo>
                    <a:pt x="1197508" y="382181"/>
                  </a:lnTo>
                  <a:lnTo>
                    <a:pt x="1203337" y="373545"/>
                  </a:lnTo>
                  <a:lnTo>
                    <a:pt x="1205484" y="362966"/>
                  </a:lnTo>
                  <a:lnTo>
                    <a:pt x="1205484" y="27178"/>
                  </a:lnTo>
                  <a:close/>
                </a:path>
                <a:path w="6614159" h="1233170">
                  <a:moveTo>
                    <a:pt x="6614160" y="644652"/>
                  </a:moveTo>
                  <a:lnTo>
                    <a:pt x="6610680" y="627468"/>
                  </a:lnTo>
                  <a:lnTo>
                    <a:pt x="6601206" y="613410"/>
                  </a:lnTo>
                  <a:lnTo>
                    <a:pt x="6587147" y="603935"/>
                  </a:lnTo>
                  <a:lnTo>
                    <a:pt x="6569964" y="600456"/>
                  </a:lnTo>
                  <a:lnTo>
                    <a:pt x="44157" y="600456"/>
                  </a:lnTo>
                  <a:lnTo>
                    <a:pt x="26962" y="603935"/>
                  </a:lnTo>
                  <a:lnTo>
                    <a:pt x="12928" y="613410"/>
                  </a:lnTo>
                  <a:lnTo>
                    <a:pt x="3467" y="627468"/>
                  </a:lnTo>
                  <a:lnTo>
                    <a:pt x="0" y="644652"/>
                  </a:lnTo>
                  <a:lnTo>
                    <a:pt x="0" y="1188720"/>
                  </a:lnTo>
                  <a:lnTo>
                    <a:pt x="3467" y="1205915"/>
                  </a:lnTo>
                  <a:lnTo>
                    <a:pt x="12928" y="1219962"/>
                  </a:lnTo>
                  <a:lnTo>
                    <a:pt x="26962" y="1229448"/>
                  </a:lnTo>
                  <a:lnTo>
                    <a:pt x="44157" y="1232916"/>
                  </a:lnTo>
                  <a:lnTo>
                    <a:pt x="6569964" y="1232916"/>
                  </a:lnTo>
                  <a:lnTo>
                    <a:pt x="6587147" y="1229448"/>
                  </a:lnTo>
                  <a:lnTo>
                    <a:pt x="6601206" y="1219962"/>
                  </a:lnTo>
                  <a:lnTo>
                    <a:pt x="6610680" y="1205915"/>
                  </a:lnTo>
                  <a:lnTo>
                    <a:pt x="6614160" y="1188720"/>
                  </a:lnTo>
                  <a:lnTo>
                    <a:pt x="6614160" y="644652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097991" y="590169"/>
            <a:ext cx="7366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СОЦИУМ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30072" y="1012063"/>
            <a:ext cx="6537325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4471C4"/>
                </a:solidFill>
              </a:rPr>
              <a:t>Социальная</a:t>
            </a:r>
            <a:r>
              <a:rPr sz="4450" spc="140" dirty="0">
                <a:solidFill>
                  <a:srgbClr val="4471C4"/>
                </a:solidFill>
              </a:rPr>
              <a:t> </a:t>
            </a:r>
            <a:r>
              <a:rPr sz="4450" spc="-10" dirty="0">
                <a:solidFill>
                  <a:srgbClr val="4471C4"/>
                </a:solidFill>
              </a:rPr>
              <a:t>организация</a:t>
            </a:r>
            <a:endParaRPr sz="4450"/>
          </a:p>
        </p:txBody>
      </p:sp>
      <p:grpSp>
        <p:nvGrpSpPr>
          <p:cNvPr id="7" name="object 7"/>
          <p:cNvGrpSpPr/>
          <p:nvPr/>
        </p:nvGrpSpPr>
        <p:grpSpPr>
          <a:xfrm>
            <a:off x="794004" y="2282951"/>
            <a:ext cx="3048000" cy="3048000"/>
            <a:chOff x="794004" y="2282951"/>
            <a:chExt cx="3048000" cy="30480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4" y="2282951"/>
              <a:ext cx="3047999" cy="3048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004" y="2549651"/>
              <a:ext cx="3047999" cy="25161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81304" y="5581599"/>
            <a:ext cx="258762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Праобщина</a:t>
            </a:r>
            <a:endParaRPr sz="2200">
              <a:latin typeface="Cambria"/>
              <a:cs typeface="Cambria"/>
            </a:endParaRPr>
          </a:p>
          <a:p>
            <a:pPr marL="12700" marR="88265">
              <a:lnSpc>
                <a:spcPct val="119300"/>
              </a:lnSpc>
              <a:spcBef>
                <a:spcPts val="106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Первичная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форма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коллектива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основанная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на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совместном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выживании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минимальной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социальной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дифференциацией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125467" y="2282951"/>
            <a:ext cx="3048000" cy="3048000"/>
            <a:chOff x="4125467" y="2282951"/>
            <a:chExt cx="3048000" cy="30480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25467" y="2282951"/>
              <a:ext cx="3047999" cy="30480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5467" y="2558795"/>
              <a:ext cx="3047999" cy="252984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113021" y="5582158"/>
            <a:ext cx="2960370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Родовая</a:t>
            </a:r>
            <a:r>
              <a:rPr sz="2200" spc="-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община</a:t>
            </a:r>
            <a:endParaRPr sz="2200">
              <a:latin typeface="Cambria"/>
              <a:cs typeface="Cambria"/>
            </a:endParaRPr>
          </a:p>
          <a:p>
            <a:pPr marL="12700" marR="5080" algn="just">
              <a:lnSpc>
                <a:spcPct val="118900"/>
              </a:lnSpc>
              <a:spcBef>
                <a:spcPts val="106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Объединение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по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кровному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родству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регулирующее</a:t>
            </a:r>
            <a:r>
              <a:rPr sz="1400" spc="-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брачные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отношения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распределение</a:t>
            </a:r>
            <a:r>
              <a:rPr sz="140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труда</a:t>
            </a:r>
            <a:r>
              <a:rPr sz="140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передачу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традиций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56931" y="2282951"/>
            <a:ext cx="3048000" cy="3048000"/>
            <a:chOff x="7456931" y="2282951"/>
            <a:chExt cx="3048000" cy="304800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6931" y="2282951"/>
              <a:ext cx="3048000" cy="3048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6931" y="2589275"/>
              <a:ext cx="3048000" cy="2520696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788395" y="2282951"/>
            <a:ext cx="3048000" cy="3048000"/>
            <a:chOff x="10788395" y="2282951"/>
            <a:chExt cx="3048000" cy="304800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88395" y="2282951"/>
              <a:ext cx="3048000" cy="3048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88395" y="2578607"/>
              <a:ext cx="3048000" cy="254355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776966" y="5582158"/>
            <a:ext cx="2801620" cy="1257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Племенная</a:t>
            </a:r>
            <a:r>
              <a:rPr sz="2200" spc="-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структура</a:t>
            </a:r>
            <a:endParaRPr sz="2200">
              <a:latin typeface="Cambria"/>
              <a:cs typeface="Cambria"/>
            </a:endParaRPr>
          </a:p>
          <a:p>
            <a:pPr marL="12700" marR="114935" algn="just">
              <a:lnSpc>
                <a:spcPct val="118900"/>
              </a:lnSpc>
              <a:spcBef>
                <a:spcPts val="106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Объединение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родов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племена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50" dirty="0">
                <a:solidFill>
                  <a:srgbClr val="2A2A2A"/>
                </a:solidFill>
                <a:latin typeface="Cambria"/>
                <a:cs typeface="Cambria"/>
              </a:rPr>
              <a:t>с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вождями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советами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старейшин</a:t>
            </a:r>
            <a:r>
              <a:rPr sz="1400" spc="5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50" dirty="0">
                <a:solidFill>
                  <a:srgbClr val="2A2A2A"/>
                </a:solidFill>
                <a:latin typeface="Cambria"/>
                <a:cs typeface="Cambria"/>
              </a:rPr>
              <a:t>и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зачатками</a:t>
            </a:r>
            <a:r>
              <a:rPr sz="14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публичной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власти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894309" y="7755381"/>
            <a:ext cx="1631314" cy="429259"/>
            <a:chOff x="12894309" y="7755381"/>
            <a:chExt cx="1631314" cy="429259"/>
          </a:xfrm>
        </p:grpSpPr>
        <p:sp>
          <p:nvSpPr>
            <p:cNvPr id="23" name="object 23">
              <a:hlinkClick r:id="rId11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hlinkClick r:id="rId11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785639" y="163615"/>
            <a:ext cx="2018204" cy="2018204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9116314" y="5778753"/>
            <a:ext cx="305435" cy="395605"/>
            <a:chOff x="9116314" y="5778753"/>
            <a:chExt cx="305435" cy="395605"/>
          </a:xfrm>
        </p:grpSpPr>
        <p:sp>
          <p:nvSpPr>
            <p:cNvPr id="27" name="object 27"/>
            <p:cNvSpPr/>
            <p:nvPr/>
          </p:nvSpPr>
          <p:spPr>
            <a:xfrm>
              <a:off x="9122664" y="5960363"/>
              <a:ext cx="292735" cy="207645"/>
            </a:xfrm>
            <a:custGeom>
              <a:avLst/>
              <a:gdLst/>
              <a:ahLst/>
              <a:cxnLst/>
              <a:rect l="l" t="t" r="r" b="b"/>
              <a:pathLst>
                <a:path w="292734" h="207645">
                  <a:moveTo>
                    <a:pt x="282193" y="0"/>
                  </a:moveTo>
                  <a:lnTo>
                    <a:pt x="225911" y="51531"/>
                  </a:lnTo>
                  <a:lnTo>
                    <a:pt x="182652" y="71734"/>
                  </a:lnTo>
                  <a:lnTo>
                    <a:pt x="131248" y="87335"/>
                  </a:lnTo>
                  <a:lnTo>
                    <a:pt x="73151" y="97662"/>
                  </a:lnTo>
                  <a:lnTo>
                    <a:pt x="73151" y="61087"/>
                  </a:lnTo>
                  <a:lnTo>
                    <a:pt x="0" y="138684"/>
                  </a:lnTo>
                  <a:lnTo>
                    <a:pt x="73151" y="207391"/>
                  </a:lnTo>
                  <a:lnTo>
                    <a:pt x="73151" y="170815"/>
                  </a:lnTo>
                  <a:lnTo>
                    <a:pt x="74549" y="170687"/>
                  </a:lnTo>
                  <a:lnTo>
                    <a:pt x="139875" y="158393"/>
                  </a:lnTo>
                  <a:lnTo>
                    <a:pt x="193464" y="140642"/>
                  </a:lnTo>
                  <a:lnTo>
                    <a:pt x="236749" y="118072"/>
                  </a:lnTo>
                  <a:lnTo>
                    <a:pt x="268497" y="91703"/>
                  </a:lnTo>
                  <a:lnTo>
                    <a:pt x="292453" y="31647"/>
                  </a:lnTo>
                  <a:lnTo>
                    <a:pt x="28219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22664" y="5785103"/>
              <a:ext cx="292735" cy="212090"/>
            </a:xfrm>
            <a:custGeom>
              <a:avLst/>
              <a:gdLst/>
              <a:ahLst/>
              <a:cxnLst/>
              <a:rect l="l" t="t" r="r" b="b"/>
              <a:pathLst>
                <a:path w="292734" h="212089">
                  <a:moveTo>
                    <a:pt x="0" y="0"/>
                  </a:moveTo>
                  <a:lnTo>
                    <a:pt x="0" y="73152"/>
                  </a:lnTo>
                  <a:lnTo>
                    <a:pt x="58953" y="75970"/>
                  </a:lnTo>
                  <a:lnTo>
                    <a:pt x="113871" y="84052"/>
                  </a:lnTo>
                  <a:lnTo>
                    <a:pt x="163574" y="96840"/>
                  </a:lnTo>
                  <a:lnTo>
                    <a:pt x="206882" y="113776"/>
                  </a:lnTo>
                  <a:lnTo>
                    <a:pt x="242619" y="134301"/>
                  </a:lnTo>
                  <a:lnTo>
                    <a:pt x="286660" y="183889"/>
                  </a:lnTo>
                  <a:lnTo>
                    <a:pt x="292607" y="211836"/>
                  </a:lnTo>
                  <a:lnTo>
                    <a:pt x="292607" y="138684"/>
                  </a:lnTo>
                  <a:lnTo>
                    <a:pt x="269605" y="84707"/>
                  </a:lnTo>
                  <a:lnTo>
                    <a:pt x="206882" y="40624"/>
                  </a:lnTo>
                  <a:lnTo>
                    <a:pt x="163574" y="23688"/>
                  </a:lnTo>
                  <a:lnTo>
                    <a:pt x="113871" y="10900"/>
                  </a:lnTo>
                  <a:lnTo>
                    <a:pt x="58953" y="28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122664" y="5785103"/>
              <a:ext cx="292735" cy="382905"/>
            </a:xfrm>
            <a:custGeom>
              <a:avLst/>
              <a:gdLst/>
              <a:ahLst/>
              <a:cxnLst/>
              <a:rect l="l" t="t" r="r" b="b"/>
              <a:pathLst>
                <a:path w="292734" h="382904">
                  <a:moveTo>
                    <a:pt x="292607" y="211836"/>
                  </a:moveTo>
                  <a:lnTo>
                    <a:pt x="269605" y="157859"/>
                  </a:lnTo>
                  <a:lnTo>
                    <a:pt x="206882" y="113776"/>
                  </a:lnTo>
                  <a:lnTo>
                    <a:pt x="163574" y="96840"/>
                  </a:lnTo>
                  <a:lnTo>
                    <a:pt x="113871" y="84052"/>
                  </a:lnTo>
                  <a:lnTo>
                    <a:pt x="58953" y="75970"/>
                  </a:lnTo>
                  <a:lnTo>
                    <a:pt x="0" y="73152"/>
                  </a:lnTo>
                  <a:lnTo>
                    <a:pt x="0" y="0"/>
                  </a:lnTo>
                  <a:lnTo>
                    <a:pt x="58953" y="2818"/>
                  </a:lnTo>
                  <a:lnTo>
                    <a:pt x="113871" y="10900"/>
                  </a:lnTo>
                  <a:lnTo>
                    <a:pt x="163574" y="23688"/>
                  </a:lnTo>
                  <a:lnTo>
                    <a:pt x="206882" y="40624"/>
                  </a:lnTo>
                  <a:lnTo>
                    <a:pt x="242619" y="61149"/>
                  </a:lnTo>
                  <a:lnTo>
                    <a:pt x="286660" y="110737"/>
                  </a:lnTo>
                  <a:lnTo>
                    <a:pt x="292607" y="138684"/>
                  </a:lnTo>
                  <a:lnTo>
                    <a:pt x="292607" y="211836"/>
                  </a:lnTo>
                  <a:lnTo>
                    <a:pt x="264413" y="271248"/>
                  </a:lnTo>
                  <a:lnTo>
                    <a:pt x="231314" y="296767"/>
                  </a:lnTo>
                  <a:lnTo>
                    <a:pt x="187451" y="318327"/>
                  </a:lnTo>
                  <a:lnTo>
                    <a:pt x="134254" y="335055"/>
                  </a:lnTo>
                  <a:lnTo>
                    <a:pt x="73151" y="346075"/>
                  </a:lnTo>
                  <a:lnTo>
                    <a:pt x="73151" y="382651"/>
                  </a:lnTo>
                  <a:lnTo>
                    <a:pt x="0" y="313944"/>
                  </a:lnTo>
                  <a:lnTo>
                    <a:pt x="73151" y="236347"/>
                  </a:lnTo>
                  <a:lnTo>
                    <a:pt x="73151" y="272923"/>
                  </a:lnTo>
                  <a:lnTo>
                    <a:pt x="131248" y="262595"/>
                  </a:lnTo>
                  <a:lnTo>
                    <a:pt x="182652" y="246994"/>
                  </a:lnTo>
                  <a:lnTo>
                    <a:pt x="225911" y="226791"/>
                  </a:lnTo>
                  <a:lnTo>
                    <a:pt x="259575" y="202656"/>
                  </a:lnTo>
                  <a:lnTo>
                    <a:pt x="282193" y="175260"/>
                  </a:lnTo>
                </a:path>
              </a:pathLst>
            </a:custGeom>
            <a:ln w="12700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44867" y="5582158"/>
            <a:ext cx="2973070" cy="185166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1431290">
              <a:lnSpc>
                <a:spcPct val="102299"/>
              </a:lnSpc>
              <a:spcBef>
                <a:spcPts val="35"/>
              </a:spcBef>
            </a:pPr>
            <a:r>
              <a:rPr sz="2200" spc="-20" dirty="0">
                <a:solidFill>
                  <a:srgbClr val="2A2A2A"/>
                </a:solidFill>
                <a:latin typeface="Cambria"/>
                <a:cs typeface="Cambria"/>
              </a:rPr>
              <a:t>Матриархат </a:t>
            </a: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Патриархат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Переход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от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материнского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рода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50" dirty="0">
                <a:solidFill>
                  <a:srgbClr val="2A2A2A"/>
                </a:solidFill>
                <a:latin typeface="Cambria"/>
                <a:cs typeface="Cambria"/>
              </a:rPr>
              <a:t>к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18600"/>
              </a:lnSpc>
              <a:spcBef>
                <a:spcPts val="10"/>
              </a:spcBef>
            </a:pP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отцовскому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связанный</a:t>
            </a:r>
            <a:r>
              <a:rPr sz="14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</a:t>
            </a:r>
            <a:r>
              <a:rPr sz="1400" spc="6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развитием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скотоводства</a:t>
            </a:r>
            <a:r>
              <a:rPr sz="14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накоплением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имущества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5843" y="2279904"/>
            <a:ext cx="6018275" cy="27340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399" cy="198424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794004" y="2662427"/>
            <a:ext cx="708660" cy="247015"/>
          </a:xfrm>
          <a:custGeom>
            <a:avLst/>
            <a:gdLst/>
            <a:ahLst/>
            <a:cxnLst/>
            <a:rect l="l" t="t" r="r" b="b"/>
            <a:pathLst>
              <a:path w="708660" h="247014">
                <a:moveTo>
                  <a:pt x="689609" y="0"/>
                </a:moveTo>
                <a:lnTo>
                  <a:pt x="19100" y="0"/>
                </a:lnTo>
                <a:lnTo>
                  <a:pt x="11663" y="1494"/>
                </a:lnTo>
                <a:lnTo>
                  <a:pt x="5592" y="5572"/>
                </a:lnTo>
                <a:lnTo>
                  <a:pt x="1500" y="11626"/>
                </a:lnTo>
                <a:lnTo>
                  <a:pt x="0" y="19050"/>
                </a:lnTo>
                <a:lnTo>
                  <a:pt x="0" y="227837"/>
                </a:lnTo>
                <a:lnTo>
                  <a:pt x="1500" y="235261"/>
                </a:lnTo>
                <a:lnTo>
                  <a:pt x="5592" y="241315"/>
                </a:lnTo>
                <a:lnTo>
                  <a:pt x="11663" y="245393"/>
                </a:lnTo>
                <a:lnTo>
                  <a:pt x="19100" y="246887"/>
                </a:lnTo>
                <a:lnTo>
                  <a:pt x="689609" y="246887"/>
                </a:lnTo>
                <a:lnTo>
                  <a:pt x="697033" y="245393"/>
                </a:lnTo>
                <a:lnTo>
                  <a:pt x="703087" y="241315"/>
                </a:lnTo>
                <a:lnTo>
                  <a:pt x="707165" y="235261"/>
                </a:lnTo>
                <a:lnTo>
                  <a:pt x="708659" y="227837"/>
                </a:lnTo>
                <a:lnTo>
                  <a:pt x="708659" y="19050"/>
                </a:lnTo>
                <a:lnTo>
                  <a:pt x="707165" y="11626"/>
                </a:lnTo>
                <a:lnTo>
                  <a:pt x="703087" y="5572"/>
                </a:lnTo>
                <a:lnTo>
                  <a:pt x="697033" y="1494"/>
                </a:lnTo>
                <a:lnTo>
                  <a:pt x="68960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6401" y="2692399"/>
            <a:ext cx="51498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2A2A2A"/>
                </a:solidFill>
                <a:latin typeface="Cambria"/>
                <a:cs typeface="Cambria"/>
              </a:rPr>
              <a:t>НЕОЛИТ</a:t>
            </a:r>
            <a:endParaRPr sz="10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1304" y="2911220"/>
            <a:ext cx="488569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dirty="0">
                <a:solidFill>
                  <a:srgbClr val="171717"/>
                </a:solidFill>
              </a:rPr>
              <a:t>Неолитическая</a:t>
            </a:r>
            <a:r>
              <a:rPr sz="3100" spc="-75" dirty="0">
                <a:solidFill>
                  <a:srgbClr val="171717"/>
                </a:solidFill>
              </a:rPr>
              <a:t> </a:t>
            </a:r>
            <a:r>
              <a:rPr sz="3100" spc="-10" dirty="0">
                <a:solidFill>
                  <a:srgbClr val="171717"/>
                </a:solidFill>
              </a:rPr>
              <a:t>революция</a:t>
            </a:r>
            <a:endParaRPr sz="3100"/>
          </a:p>
        </p:txBody>
      </p:sp>
      <p:sp>
        <p:nvSpPr>
          <p:cNvPr id="7" name="object 7"/>
          <p:cNvSpPr txBox="1"/>
          <p:nvPr/>
        </p:nvSpPr>
        <p:spPr>
          <a:xfrm>
            <a:off x="781304" y="3680586"/>
            <a:ext cx="430911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171717"/>
                </a:solidFill>
                <a:latin typeface="Cambria"/>
                <a:cs typeface="Cambria"/>
              </a:rPr>
              <a:t>Причины</a:t>
            </a:r>
            <a:r>
              <a:rPr sz="1550" spc="2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-10" dirty="0">
                <a:solidFill>
                  <a:srgbClr val="171717"/>
                </a:solidFill>
                <a:latin typeface="Cambria"/>
                <a:cs typeface="Cambria"/>
              </a:rPr>
              <a:t>перехода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dirty="0">
                <a:solidFill>
                  <a:srgbClr val="171717"/>
                </a:solidFill>
                <a:latin typeface="Cambria"/>
                <a:cs typeface="Cambria"/>
              </a:rPr>
              <a:t>к</a:t>
            </a:r>
            <a:r>
              <a:rPr sz="1550" spc="1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-10" dirty="0">
                <a:solidFill>
                  <a:srgbClr val="171717"/>
                </a:solidFill>
                <a:latin typeface="Cambria"/>
                <a:cs typeface="Cambria"/>
              </a:rPr>
              <a:t>производящему</a:t>
            </a:r>
            <a:r>
              <a:rPr sz="1550" spc="30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550" spc="-10" dirty="0">
                <a:solidFill>
                  <a:srgbClr val="171717"/>
                </a:solidFill>
                <a:latin typeface="Cambria"/>
                <a:cs typeface="Cambria"/>
              </a:rPr>
              <a:t>хозяйству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83336" y="4059935"/>
            <a:ext cx="6753225" cy="1114425"/>
            <a:chOff x="783336" y="4059935"/>
            <a:chExt cx="6753225" cy="1114425"/>
          </a:xfrm>
        </p:grpSpPr>
        <p:sp>
          <p:nvSpPr>
            <p:cNvPr id="9" name="object 9"/>
            <p:cNvSpPr/>
            <p:nvPr/>
          </p:nvSpPr>
          <p:spPr>
            <a:xfrm>
              <a:off x="794766" y="4071365"/>
              <a:ext cx="6730365" cy="1091565"/>
            </a:xfrm>
            <a:custGeom>
              <a:avLst/>
              <a:gdLst/>
              <a:ahLst/>
              <a:cxnLst/>
              <a:rect l="l" t="t" r="r" b="b"/>
              <a:pathLst>
                <a:path w="6730365" h="1091564">
                  <a:moveTo>
                    <a:pt x="0" y="23875"/>
                  </a:moveTo>
                  <a:lnTo>
                    <a:pt x="1872" y="14573"/>
                  </a:lnTo>
                  <a:lnTo>
                    <a:pt x="6980" y="6985"/>
                  </a:lnTo>
                  <a:lnTo>
                    <a:pt x="14557" y="1873"/>
                  </a:lnTo>
                  <a:lnTo>
                    <a:pt x="23837" y="0"/>
                  </a:lnTo>
                  <a:lnTo>
                    <a:pt x="6706108" y="0"/>
                  </a:lnTo>
                  <a:lnTo>
                    <a:pt x="6715410" y="1873"/>
                  </a:lnTo>
                  <a:lnTo>
                    <a:pt x="6722998" y="6985"/>
                  </a:lnTo>
                  <a:lnTo>
                    <a:pt x="6728110" y="14573"/>
                  </a:lnTo>
                  <a:lnTo>
                    <a:pt x="6729983" y="23875"/>
                  </a:lnTo>
                  <a:lnTo>
                    <a:pt x="6729983" y="1067308"/>
                  </a:lnTo>
                  <a:lnTo>
                    <a:pt x="6728110" y="1076610"/>
                  </a:lnTo>
                  <a:lnTo>
                    <a:pt x="6722998" y="1084199"/>
                  </a:lnTo>
                  <a:lnTo>
                    <a:pt x="6715410" y="1089310"/>
                  </a:lnTo>
                  <a:lnTo>
                    <a:pt x="6706108" y="1091184"/>
                  </a:lnTo>
                  <a:lnTo>
                    <a:pt x="23837" y="1091184"/>
                  </a:lnTo>
                  <a:lnTo>
                    <a:pt x="14557" y="1089310"/>
                  </a:lnTo>
                  <a:lnTo>
                    <a:pt x="6980" y="1084199"/>
                  </a:lnTo>
                  <a:lnTo>
                    <a:pt x="1872" y="1076610"/>
                  </a:lnTo>
                  <a:lnTo>
                    <a:pt x="0" y="1067308"/>
                  </a:lnTo>
                  <a:lnTo>
                    <a:pt x="0" y="23875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6864" y="4093463"/>
              <a:ext cx="635635" cy="1045844"/>
            </a:xfrm>
            <a:custGeom>
              <a:avLst/>
              <a:gdLst/>
              <a:ahLst/>
              <a:cxnLst/>
              <a:rect l="l" t="t" r="r" b="b"/>
              <a:pathLst>
                <a:path w="635635" h="1045845">
                  <a:moveTo>
                    <a:pt x="635507" y="0"/>
                  </a:moveTo>
                  <a:lnTo>
                    <a:pt x="0" y="0"/>
                  </a:lnTo>
                  <a:lnTo>
                    <a:pt x="0" y="1045463"/>
                  </a:lnTo>
                  <a:lnTo>
                    <a:pt x="635507" y="1045463"/>
                  </a:lnTo>
                  <a:lnTo>
                    <a:pt x="635507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50288" y="4225289"/>
            <a:ext cx="5436235" cy="569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2A2A2A"/>
                </a:solidFill>
                <a:latin typeface="Cambria"/>
                <a:cs typeface="Cambria"/>
              </a:rPr>
              <a:t>Климатические</a:t>
            </a:r>
            <a:r>
              <a:rPr sz="15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50" spc="-10" dirty="0">
                <a:solidFill>
                  <a:srgbClr val="2A2A2A"/>
                </a:solidFill>
                <a:latin typeface="Cambria"/>
                <a:cs typeface="Cambria"/>
              </a:rPr>
              <a:t>изменения</a:t>
            </a: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Потепление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после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ледникового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периода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создало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условия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для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земледелия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83336" y="5260847"/>
            <a:ext cx="6753225" cy="977265"/>
            <a:chOff x="783336" y="5260847"/>
            <a:chExt cx="6753225" cy="977265"/>
          </a:xfrm>
        </p:grpSpPr>
        <p:sp>
          <p:nvSpPr>
            <p:cNvPr id="13" name="object 13"/>
            <p:cNvSpPr/>
            <p:nvPr/>
          </p:nvSpPr>
          <p:spPr>
            <a:xfrm>
              <a:off x="794766" y="5272277"/>
              <a:ext cx="6730365" cy="954405"/>
            </a:xfrm>
            <a:custGeom>
              <a:avLst/>
              <a:gdLst/>
              <a:ahLst/>
              <a:cxnLst/>
              <a:rect l="l" t="t" r="r" b="b"/>
              <a:pathLst>
                <a:path w="6730365" h="954404">
                  <a:moveTo>
                    <a:pt x="0" y="23876"/>
                  </a:moveTo>
                  <a:lnTo>
                    <a:pt x="1874" y="14573"/>
                  </a:lnTo>
                  <a:lnTo>
                    <a:pt x="6986" y="6985"/>
                  </a:lnTo>
                  <a:lnTo>
                    <a:pt x="14567" y="1873"/>
                  </a:lnTo>
                  <a:lnTo>
                    <a:pt x="23850" y="0"/>
                  </a:lnTo>
                  <a:lnTo>
                    <a:pt x="6706108" y="0"/>
                  </a:lnTo>
                  <a:lnTo>
                    <a:pt x="6715410" y="1873"/>
                  </a:lnTo>
                  <a:lnTo>
                    <a:pt x="6722998" y="6985"/>
                  </a:lnTo>
                  <a:lnTo>
                    <a:pt x="6728110" y="14573"/>
                  </a:lnTo>
                  <a:lnTo>
                    <a:pt x="6729983" y="23876"/>
                  </a:lnTo>
                  <a:lnTo>
                    <a:pt x="6729983" y="930148"/>
                  </a:lnTo>
                  <a:lnTo>
                    <a:pt x="6728110" y="939450"/>
                  </a:lnTo>
                  <a:lnTo>
                    <a:pt x="6722998" y="947038"/>
                  </a:lnTo>
                  <a:lnTo>
                    <a:pt x="6715410" y="952150"/>
                  </a:lnTo>
                  <a:lnTo>
                    <a:pt x="6706108" y="954024"/>
                  </a:lnTo>
                  <a:lnTo>
                    <a:pt x="23850" y="954024"/>
                  </a:lnTo>
                  <a:lnTo>
                    <a:pt x="14567" y="952150"/>
                  </a:lnTo>
                  <a:lnTo>
                    <a:pt x="6986" y="947038"/>
                  </a:lnTo>
                  <a:lnTo>
                    <a:pt x="1874" y="939450"/>
                  </a:lnTo>
                  <a:lnTo>
                    <a:pt x="0" y="930148"/>
                  </a:lnTo>
                  <a:lnTo>
                    <a:pt x="0" y="23876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6864" y="5294375"/>
              <a:ext cx="635635" cy="908685"/>
            </a:xfrm>
            <a:custGeom>
              <a:avLst/>
              <a:gdLst/>
              <a:ahLst/>
              <a:cxnLst/>
              <a:rect l="l" t="t" r="r" b="b"/>
              <a:pathLst>
                <a:path w="635635" h="908685">
                  <a:moveTo>
                    <a:pt x="635507" y="0"/>
                  </a:moveTo>
                  <a:lnTo>
                    <a:pt x="0" y="0"/>
                  </a:lnTo>
                  <a:lnTo>
                    <a:pt x="0" y="908304"/>
                  </a:lnTo>
                  <a:lnTo>
                    <a:pt x="635507" y="908304"/>
                  </a:lnTo>
                  <a:lnTo>
                    <a:pt x="635507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50288" y="5426709"/>
            <a:ext cx="5114290" cy="569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spc="-10" dirty="0">
                <a:solidFill>
                  <a:srgbClr val="2A2A2A"/>
                </a:solidFill>
                <a:latin typeface="Cambria"/>
                <a:cs typeface="Cambria"/>
              </a:rPr>
              <a:t>Демографическое</a:t>
            </a:r>
            <a:r>
              <a:rPr sz="1550" spc="7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50" spc="-10" dirty="0">
                <a:solidFill>
                  <a:srgbClr val="2A2A2A"/>
                </a:solidFill>
                <a:latin typeface="Cambria"/>
                <a:cs typeface="Cambria"/>
              </a:rPr>
              <a:t>давление</a:t>
            </a:r>
            <a:endParaRPr sz="15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Рост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населения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требовал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новых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источников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форм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получения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пищи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83336" y="6324600"/>
            <a:ext cx="6753225" cy="1114425"/>
            <a:chOff x="783336" y="6324600"/>
            <a:chExt cx="6753225" cy="1114425"/>
          </a:xfrm>
        </p:grpSpPr>
        <p:sp>
          <p:nvSpPr>
            <p:cNvPr id="17" name="object 17"/>
            <p:cNvSpPr/>
            <p:nvPr/>
          </p:nvSpPr>
          <p:spPr>
            <a:xfrm>
              <a:off x="794766" y="6336029"/>
              <a:ext cx="6730365" cy="1091565"/>
            </a:xfrm>
            <a:custGeom>
              <a:avLst/>
              <a:gdLst/>
              <a:ahLst/>
              <a:cxnLst/>
              <a:rect l="l" t="t" r="r" b="b"/>
              <a:pathLst>
                <a:path w="6730365" h="1091565">
                  <a:moveTo>
                    <a:pt x="0" y="23876"/>
                  </a:moveTo>
                  <a:lnTo>
                    <a:pt x="1872" y="14573"/>
                  </a:lnTo>
                  <a:lnTo>
                    <a:pt x="6980" y="6985"/>
                  </a:lnTo>
                  <a:lnTo>
                    <a:pt x="14557" y="1873"/>
                  </a:lnTo>
                  <a:lnTo>
                    <a:pt x="23837" y="0"/>
                  </a:lnTo>
                  <a:lnTo>
                    <a:pt x="6706108" y="0"/>
                  </a:lnTo>
                  <a:lnTo>
                    <a:pt x="6715410" y="1873"/>
                  </a:lnTo>
                  <a:lnTo>
                    <a:pt x="6722998" y="6985"/>
                  </a:lnTo>
                  <a:lnTo>
                    <a:pt x="6728110" y="14573"/>
                  </a:lnTo>
                  <a:lnTo>
                    <a:pt x="6729983" y="23876"/>
                  </a:lnTo>
                  <a:lnTo>
                    <a:pt x="6729983" y="1067346"/>
                  </a:lnTo>
                  <a:lnTo>
                    <a:pt x="6728110" y="1076626"/>
                  </a:lnTo>
                  <a:lnTo>
                    <a:pt x="6722998" y="1084203"/>
                  </a:lnTo>
                  <a:lnTo>
                    <a:pt x="6715410" y="1089311"/>
                  </a:lnTo>
                  <a:lnTo>
                    <a:pt x="6706108" y="1091184"/>
                  </a:lnTo>
                  <a:lnTo>
                    <a:pt x="23837" y="1091184"/>
                  </a:lnTo>
                  <a:lnTo>
                    <a:pt x="14557" y="1089311"/>
                  </a:lnTo>
                  <a:lnTo>
                    <a:pt x="6980" y="1084203"/>
                  </a:lnTo>
                  <a:lnTo>
                    <a:pt x="1872" y="1076626"/>
                  </a:lnTo>
                  <a:lnTo>
                    <a:pt x="0" y="1067346"/>
                  </a:lnTo>
                  <a:lnTo>
                    <a:pt x="0" y="23876"/>
                  </a:lnTo>
                  <a:close/>
                </a:path>
              </a:pathLst>
            </a:custGeom>
            <a:ln w="2286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16864" y="6358128"/>
              <a:ext cx="635635" cy="1045844"/>
            </a:xfrm>
            <a:custGeom>
              <a:avLst/>
              <a:gdLst/>
              <a:ahLst/>
              <a:cxnLst/>
              <a:rect l="l" t="t" r="r" b="b"/>
              <a:pathLst>
                <a:path w="635635" h="1045845">
                  <a:moveTo>
                    <a:pt x="635507" y="0"/>
                  </a:moveTo>
                  <a:lnTo>
                    <a:pt x="0" y="0"/>
                  </a:lnTo>
                  <a:lnTo>
                    <a:pt x="0" y="1045464"/>
                  </a:lnTo>
                  <a:lnTo>
                    <a:pt x="635507" y="1045464"/>
                  </a:lnTo>
                  <a:lnTo>
                    <a:pt x="635507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550288" y="6490842"/>
            <a:ext cx="4669155" cy="760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2A2A2A"/>
                </a:solidFill>
                <a:latin typeface="Cambria"/>
                <a:cs typeface="Cambria"/>
              </a:rPr>
              <a:t>Накопленный </a:t>
            </a:r>
            <a:r>
              <a:rPr sz="1550" spc="-20" dirty="0">
                <a:solidFill>
                  <a:srgbClr val="2A2A2A"/>
                </a:solidFill>
                <a:latin typeface="Cambria"/>
                <a:cs typeface="Cambria"/>
              </a:rPr>
              <a:t>опыт</a:t>
            </a:r>
            <a:endParaRPr sz="155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  <a:spcBef>
                <a:spcPts val="930"/>
              </a:spcBef>
            </a:pP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Глубокое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знание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растений</a:t>
            </a:r>
            <a:r>
              <a:rPr sz="12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животных</a:t>
            </a:r>
            <a:r>
              <a:rPr sz="12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позволило</a:t>
            </a:r>
            <a:r>
              <a:rPr sz="12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перейти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к </a:t>
            </a:r>
            <a:r>
              <a:rPr sz="1250" spc="-25" dirty="0">
                <a:solidFill>
                  <a:srgbClr val="2A2A2A"/>
                </a:solidFill>
                <a:latin typeface="Cambria"/>
                <a:cs typeface="Cambria"/>
              </a:rPr>
              <a:t>их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одомашниванию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57464" y="2955163"/>
            <a:ext cx="2103120" cy="2616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50" dirty="0">
                <a:solidFill>
                  <a:srgbClr val="171717"/>
                </a:solidFill>
                <a:latin typeface="Cambria"/>
                <a:cs typeface="Cambria"/>
              </a:rPr>
              <a:t>Основные</a:t>
            </a:r>
            <a:r>
              <a:rPr sz="1550" spc="-10" dirty="0">
                <a:solidFill>
                  <a:srgbClr val="171717"/>
                </a:solidFill>
                <a:latin typeface="Cambria"/>
                <a:cs typeface="Cambria"/>
              </a:rPr>
              <a:t> последствия</a:t>
            </a:r>
            <a:endParaRPr sz="1550">
              <a:latin typeface="Cambria"/>
              <a:cs typeface="Cambri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5843" y="4059935"/>
            <a:ext cx="5960745" cy="763905"/>
            <a:chOff x="7895843" y="4059935"/>
            <a:chExt cx="5960745" cy="763905"/>
          </a:xfrm>
        </p:grpSpPr>
        <p:sp>
          <p:nvSpPr>
            <p:cNvPr id="22" name="object 22"/>
            <p:cNvSpPr/>
            <p:nvPr/>
          </p:nvSpPr>
          <p:spPr>
            <a:xfrm>
              <a:off x="7919465" y="4071365"/>
              <a:ext cx="5925820" cy="741045"/>
            </a:xfrm>
            <a:custGeom>
              <a:avLst/>
              <a:gdLst/>
              <a:ahLst/>
              <a:cxnLst/>
              <a:rect l="l" t="t" r="r" b="b"/>
              <a:pathLst>
                <a:path w="5925819" h="741045">
                  <a:moveTo>
                    <a:pt x="5815583" y="0"/>
                  </a:moveTo>
                  <a:lnTo>
                    <a:pt x="109727" y="0"/>
                  </a:lnTo>
                  <a:lnTo>
                    <a:pt x="67026" y="8626"/>
                  </a:lnTo>
                  <a:lnTo>
                    <a:pt x="32146" y="32146"/>
                  </a:lnTo>
                  <a:lnTo>
                    <a:pt x="8626" y="67026"/>
                  </a:lnTo>
                  <a:lnTo>
                    <a:pt x="0" y="109728"/>
                  </a:lnTo>
                  <a:lnTo>
                    <a:pt x="0" y="630936"/>
                  </a:lnTo>
                  <a:lnTo>
                    <a:pt x="8626" y="673637"/>
                  </a:lnTo>
                  <a:lnTo>
                    <a:pt x="32146" y="708517"/>
                  </a:lnTo>
                  <a:lnTo>
                    <a:pt x="67026" y="732037"/>
                  </a:lnTo>
                  <a:lnTo>
                    <a:pt x="109727" y="740663"/>
                  </a:lnTo>
                  <a:lnTo>
                    <a:pt x="5815583" y="740663"/>
                  </a:lnTo>
                  <a:lnTo>
                    <a:pt x="5858285" y="732037"/>
                  </a:lnTo>
                  <a:lnTo>
                    <a:pt x="5893165" y="708517"/>
                  </a:lnTo>
                  <a:lnTo>
                    <a:pt x="5916685" y="673637"/>
                  </a:lnTo>
                  <a:lnTo>
                    <a:pt x="5925312" y="630936"/>
                  </a:lnTo>
                  <a:lnTo>
                    <a:pt x="5925312" y="109728"/>
                  </a:lnTo>
                  <a:lnTo>
                    <a:pt x="5916685" y="67026"/>
                  </a:lnTo>
                  <a:lnTo>
                    <a:pt x="5893165" y="32146"/>
                  </a:lnTo>
                  <a:lnTo>
                    <a:pt x="5858285" y="8626"/>
                  </a:lnTo>
                  <a:lnTo>
                    <a:pt x="58155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19465" y="4071365"/>
              <a:ext cx="5925820" cy="741045"/>
            </a:xfrm>
            <a:custGeom>
              <a:avLst/>
              <a:gdLst/>
              <a:ahLst/>
              <a:cxnLst/>
              <a:rect l="l" t="t" r="r" b="b"/>
              <a:pathLst>
                <a:path w="5925819" h="741045">
                  <a:moveTo>
                    <a:pt x="0" y="109728"/>
                  </a:moveTo>
                  <a:lnTo>
                    <a:pt x="8626" y="67026"/>
                  </a:lnTo>
                  <a:lnTo>
                    <a:pt x="32146" y="32146"/>
                  </a:lnTo>
                  <a:lnTo>
                    <a:pt x="67026" y="8626"/>
                  </a:lnTo>
                  <a:lnTo>
                    <a:pt x="109727" y="0"/>
                  </a:lnTo>
                  <a:lnTo>
                    <a:pt x="5815583" y="0"/>
                  </a:lnTo>
                  <a:lnTo>
                    <a:pt x="5858285" y="8626"/>
                  </a:lnTo>
                  <a:lnTo>
                    <a:pt x="5893165" y="32146"/>
                  </a:lnTo>
                  <a:lnTo>
                    <a:pt x="5916685" y="67026"/>
                  </a:lnTo>
                  <a:lnTo>
                    <a:pt x="5925312" y="109728"/>
                  </a:lnTo>
                  <a:lnTo>
                    <a:pt x="5925312" y="630936"/>
                  </a:lnTo>
                  <a:lnTo>
                    <a:pt x="5916685" y="673637"/>
                  </a:lnTo>
                  <a:lnTo>
                    <a:pt x="5893165" y="708517"/>
                  </a:lnTo>
                  <a:lnTo>
                    <a:pt x="5858285" y="732037"/>
                  </a:lnTo>
                  <a:lnTo>
                    <a:pt x="5815583" y="740663"/>
                  </a:lnTo>
                  <a:lnTo>
                    <a:pt x="109727" y="740663"/>
                  </a:lnTo>
                  <a:lnTo>
                    <a:pt x="67026" y="732037"/>
                  </a:lnTo>
                  <a:lnTo>
                    <a:pt x="32146" y="708517"/>
                  </a:lnTo>
                  <a:lnTo>
                    <a:pt x="8626" y="673637"/>
                  </a:lnTo>
                  <a:lnTo>
                    <a:pt x="0" y="630936"/>
                  </a:lnTo>
                  <a:lnTo>
                    <a:pt x="0" y="109728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95843" y="4070603"/>
              <a:ext cx="91440" cy="741045"/>
            </a:xfrm>
            <a:custGeom>
              <a:avLst/>
              <a:gdLst/>
              <a:ahLst/>
              <a:cxnLst/>
              <a:rect l="l" t="t" r="r" b="b"/>
              <a:pathLst>
                <a:path w="91440" h="741045">
                  <a:moveTo>
                    <a:pt x="67563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5" y="6985"/>
                  </a:lnTo>
                  <a:lnTo>
                    <a:pt x="1873" y="14573"/>
                  </a:lnTo>
                  <a:lnTo>
                    <a:pt x="0" y="23875"/>
                  </a:lnTo>
                  <a:lnTo>
                    <a:pt x="0" y="716788"/>
                  </a:lnTo>
                  <a:lnTo>
                    <a:pt x="1873" y="726090"/>
                  </a:lnTo>
                  <a:lnTo>
                    <a:pt x="6984" y="733679"/>
                  </a:lnTo>
                  <a:lnTo>
                    <a:pt x="14573" y="738790"/>
                  </a:lnTo>
                  <a:lnTo>
                    <a:pt x="23875" y="740663"/>
                  </a:lnTo>
                  <a:lnTo>
                    <a:pt x="67563" y="740663"/>
                  </a:lnTo>
                  <a:lnTo>
                    <a:pt x="76866" y="738790"/>
                  </a:lnTo>
                  <a:lnTo>
                    <a:pt x="84454" y="733679"/>
                  </a:lnTo>
                  <a:lnTo>
                    <a:pt x="89566" y="726090"/>
                  </a:lnTo>
                  <a:lnTo>
                    <a:pt x="91439" y="716788"/>
                  </a:lnTo>
                  <a:lnTo>
                    <a:pt x="91439" y="23875"/>
                  </a:lnTo>
                  <a:lnTo>
                    <a:pt x="89566" y="14573"/>
                  </a:lnTo>
                  <a:lnTo>
                    <a:pt x="84454" y="6985"/>
                  </a:lnTo>
                  <a:lnTo>
                    <a:pt x="76866" y="1873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157464" y="4229861"/>
            <a:ext cx="49733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Оседлость</a:t>
            </a:r>
            <a:r>
              <a:rPr sz="1250" b="1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50" spc="70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постоянные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поселения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строительство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капитальных жилищ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95843" y="4911852"/>
            <a:ext cx="5960745" cy="765175"/>
            <a:chOff x="7895843" y="4911852"/>
            <a:chExt cx="5960745" cy="765175"/>
          </a:xfrm>
        </p:grpSpPr>
        <p:sp>
          <p:nvSpPr>
            <p:cNvPr id="27" name="object 27"/>
            <p:cNvSpPr/>
            <p:nvPr/>
          </p:nvSpPr>
          <p:spPr>
            <a:xfrm>
              <a:off x="7919465" y="4923282"/>
              <a:ext cx="5925820" cy="742315"/>
            </a:xfrm>
            <a:custGeom>
              <a:avLst/>
              <a:gdLst/>
              <a:ahLst/>
              <a:cxnLst/>
              <a:rect l="l" t="t" r="r" b="b"/>
              <a:pathLst>
                <a:path w="5925819" h="742314">
                  <a:moveTo>
                    <a:pt x="5815457" y="0"/>
                  </a:moveTo>
                  <a:lnTo>
                    <a:pt x="109854" y="0"/>
                  </a:lnTo>
                  <a:lnTo>
                    <a:pt x="67079" y="8628"/>
                  </a:lnTo>
                  <a:lnTo>
                    <a:pt x="32162" y="32162"/>
                  </a:lnTo>
                  <a:lnTo>
                    <a:pt x="8628" y="67079"/>
                  </a:lnTo>
                  <a:lnTo>
                    <a:pt x="0" y="109854"/>
                  </a:lnTo>
                  <a:lnTo>
                    <a:pt x="0" y="632332"/>
                  </a:lnTo>
                  <a:lnTo>
                    <a:pt x="8628" y="675108"/>
                  </a:lnTo>
                  <a:lnTo>
                    <a:pt x="32162" y="710025"/>
                  </a:lnTo>
                  <a:lnTo>
                    <a:pt x="67079" y="733559"/>
                  </a:lnTo>
                  <a:lnTo>
                    <a:pt x="109854" y="742187"/>
                  </a:lnTo>
                  <a:lnTo>
                    <a:pt x="5815457" y="742187"/>
                  </a:lnTo>
                  <a:lnTo>
                    <a:pt x="5858232" y="733559"/>
                  </a:lnTo>
                  <a:lnTo>
                    <a:pt x="5893149" y="710025"/>
                  </a:lnTo>
                  <a:lnTo>
                    <a:pt x="5916683" y="675108"/>
                  </a:lnTo>
                  <a:lnTo>
                    <a:pt x="5925312" y="632332"/>
                  </a:lnTo>
                  <a:lnTo>
                    <a:pt x="5925312" y="109854"/>
                  </a:lnTo>
                  <a:lnTo>
                    <a:pt x="5916683" y="67079"/>
                  </a:lnTo>
                  <a:lnTo>
                    <a:pt x="5893149" y="32162"/>
                  </a:lnTo>
                  <a:lnTo>
                    <a:pt x="5858232" y="8628"/>
                  </a:lnTo>
                  <a:lnTo>
                    <a:pt x="58154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919465" y="4923282"/>
              <a:ext cx="5925820" cy="742315"/>
            </a:xfrm>
            <a:custGeom>
              <a:avLst/>
              <a:gdLst/>
              <a:ahLst/>
              <a:cxnLst/>
              <a:rect l="l" t="t" r="r" b="b"/>
              <a:pathLst>
                <a:path w="5925819" h="742314">
                  <a:moveTo>
                    <a:pt x="0" y="109854"/>
                  </a:moveTo>
                  <a:lnTo>
                    <a:pt x="8628" y="67079"/>
                  </a:lnTo>
                  <a:lnTo>
                    <a:pt x="32162" y="32162"/>
                  </a:lnTo>
                  <a:lnTo>
                    <a:pt x="67079" y="8628"/>
                  </a:lnTo>
                  <a:lnTo>
                    <a:pt x="109854" y="0"/>
                  </a:lnTo>
                  <a:lnTo>
                    <a:pt x="5815457" y="0"/>
                  </a:lnTo>
                  <a:lnTo>
                    <a:pt x="5858232" y="8628"/>
                  </a:lnTo>
                  <a:lnTo>
                    <a:pt x="5893149" y="32162"/>
                  </a:lnTo>
                  <a:lnTo>
                    <a:pt x="5916683" y="67079"/>
                  </a:lnTo>
                  <a:lnTo>
                    <a:pt x="5925312" y="109854"/>
                  </a:lnTo>
                  <a:lnTo>
                    <a:pt x="5925312" y="632332"/>
                  </a:lnTo>
                  <a:lnTo>
                    <a:pt x="5916683" y="675108"/>
                  </a:lnTo>
                  <a:lnTo>
                    <a:pt x="5893149" y="710025"/>
                  </a:lnTo>
                  <a:lnTo>
                    <a:pt x="5858232" y="733559"/>
                  </a:lnTo>
                  <a:lnTo>
                    <a:pt x="5815457" y="742187"/>
                  </a:lnTo>
                  <a:lnTo>
                    <a:pt x="109854" y="742187"/>
                  </a:lnTo>
                  <a:lnTo>
                    <a:pt x="67079" y="733559"/>
                  </a:lnTo>
                  <a:lnTo>
                    <a:pt x="32162" y="710025"/>
                  </a:lnTo>
                  <a:lnTo>
                    <a:pt x="8628" y="675108"/>
                  </a:lnTo>
                  <a:lnTo>
                    <a:pt x="0" y="632332"/>
                  </a:lnTo>
                  <a:lnTo>
                    <a:pt x="0" y="109854"/>
                  </a:lnTo>
                  <a:close/>
                </a:path>
              </a:pathLst>
            </a:custGeom>
            <a:ln w="22859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95843" y="4922520"/>
              <a:ext cx="91440" cy="742315"/>
            </a:xfrm>
            <a:custGeom>
              <a:avLst/>
              <a:gdLst/>
              <a:ahLst/>
              <a:cxnLst/>
              <a:rect l="l" t="t" r="r" b="b"/>
              <a:pathLst>
                <a:path w="91440" h="742314">
                  <a:moveTo>
                    <a:pt x="67563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5" y="6984"/>
                  </a:lnTo>
                  <a:lnTo>
                    <a:pt x="1873" y="14573"/>
                  </a:lnTo>
                  <a:lnTo>
                    <a:pt x="0" y="23875"/>
                  </a:lnTo>
                  <a:lnTo>
                    <a:pt x="0" y="718311"/>
                  </a:lnTo>
                  <a:lnTo>
                    <a:pt x="1873" y="727614"/>
                  </a:lnTo>
                  <a:lnTo>
                    <a:pt x="6984" y="735202"/>
                  </a:lnTo>
                  <a:lnTo>
                    <a:pt x="14573" y="740314"/>
                  </a:lnTo>
                  <a:lnTo>
                    <a:pt x="23875" y="742187"/>
                  </a:lnTo>
                  <a:lnTo>
                    <a:pt x="67563" y="742187"/>
                  </a:lnTo>
                  <a:lnTo>
                    <a:pt x="76866" y="740314"/>
                  </a:lnTo>
                  <a:lnTo>
                    <a:pt x="84454" y="735202"/>
                  </a:lnTo>
                  <a:lnTo>
                    <a:pt x="89566" y="727614"/>
                  </a:lnTo>
                  <a:lnTo>
                    <a:pt x="91439" y="718311"/>
                  </a:lnTo>
                  <a:lnTo>
                    <a:pt x="91439" y="23875"/>
                  </a:lnTo>
                  <a:lnTo>
                    <a:pt x="89566" y="14573"/>
                  </a:lnTo>
                  <a:lnTo>
                    <a:pt x="84454" y="6984"/>
                  </a:lnTo>
                  <a:lnTo>
                    <a:pt x="76866" y="1873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157464" y="5081727"/>
            <a:ext cx="481076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Демографический</a:t>
            </a:r>
            <a:r>
              <a:rPr sz="1250" b="1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рост</a:t>
            </a:r>
            <a:r>
              <a:rPr sz="1250" b="1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50" spc="5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увеличение</a:t>
            </a:r>
            <a:r>
              <a:rPr sz="12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численности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населения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endParaRPr sz="12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плотности</a:t>
            </a:r>
            <a:r>
              <a:rPr sz="125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поселений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895843" y="5763767"/>
            <a:ext cx="5960745" cy="765175"/>
            <a:chOff x="7895843" y="5763767"/>
            <a:chExt cx="5960745" cy="765175"/>
          </a:xfrm>
        </p:grpSpPr>
        <p:sp>
          <p:nvSpPr>
            <p:cNvPr id="32" name="object 32"/>
            <p:cNvSpPr/>
            <p:nvPr/>
          </p:nvSpPr>
          <p:spPr>
            <a:xfrm>
              <a:off x="7919465" y="5775197"/>
              <a:ext cx="5925820" cy="742315"/>
            </a:xfrm>
            <a:custGeom>
              <a:avLst/>
              <a:gdLst/>
              <a:ahLst/>
              <a:cxnLst/>
              <a:rect l="l" t="t" r="r" b="b"/>
              <a:pathLst>
                <a:path w="5925819" h="742315">
                  <a:moveTo>
                    <a:pt x="0" y="109854"/>
                  </a:moveTo>
                  <a:lnTo>
                    <a:pt x="8628" y="67079"/>
                  </a:lnTo>
                  <a:lnTo>
                    <a:pt x="32162" y="32162"/>
                  </a:lnTo>
                  <a:lnTo>
                    <a:pt x="67079" y="8628"/>
                  </a:lnTo>
                  <a:lnTo>
                    <a:pt x="109854" y="0"/>
                  </a:lnTo>
                  <a:lnTo>
                    <a:pt x="5815457" y="0"/>
                  </a:lnTo>
                  <a:lnTo>
                    <a:pt x="5858232" y="8628"/>
                  </a:lnTo>
                  <a:lnTo>
                    <a:pt x="5893149" y="32162"/>
                  </a:lnTo>
                  <a:lnTo>
                    <a:pt x="5916683" y="67079"/>
                  </a:lnTo>
                  <a:lnTo>
                    <a:pt x="5925312" y="109854"/>
                  </a:lnTo>
                  <a:lnTo>
                    <a:pt x="5925312" y="632332"/>
                  </a:lnTo>
                  <a:lnTo>
                    <a:pt x="5916683" y="675108"/>
                  </a:lnTo>
                  <a:lnTo>
                    <a:pt x="5893149" y="710025"/>
                  </a:lnTo>
                  <a:lnTo>
                    <a:pt x="5858232" y="733559"/>
                  </a:lnTo>
                  <a:lnTo>
                    <a:pt x="5815457" y="742188"/>
                  </a:lnTo>
                  <a:lnTo>
                    <a:pt x="109854" y="742188"/>
                  </a:lnTo>
                  <a:lnTo>
                    <a:pt x="67079" y="733559"/>
                  </a:lnTo>
                  <a:lnTo>
                    <a:pt x="32162" y="710025"/>
                  </a:lnTo>
                  <a:lnTo>
                    <a:pt x="8628" y="675108"/>
                  </a:lnTo>
                  <a:lnTo>
                    <a:pt x="0" y="632332"/>
                  </a:lnTo>
                  <a:lnTo>
                    <a:pt x="0" y="109854"/>
                  </a:lnTo>
                  <a:close/>
                </a:path>
              </a:pathLst>
            </a:custGeom>
            <a:ln w="2286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95843" y="5774435"/>
              <a:ext cx="91440" cy="742315"/>
            </a:xfrm>
            <a:custGeom>
              <a:avLst/>
              <a:gdLst/>
              <a:ahLst/>
              <a:cxnLst/>
              <a:rect l="l" t="t" r="r" b="b"/>
              <a:pathLst>
                <a:path w="91440" h="742315">
                  <a:moveTo>
                    <a:pt x="67563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5" y="6985"/>
                  </a:lnTo>
                  <a:lnTo>
                    <a:pt x="1873" y="14573"/>
                  </a:lnTo>
                  <a:lnTo>
                    <a:pt x="0" y="23875"/>
                  </a:lnTo>
                  <a:lnTo>
                    <a:pt x="0" y="718312"/>
                  </a:lnTo>
                  <a:lnTo>
                    <a:pt x="1873" y="727614"/>
                  </a:lnTo>
                  <a:lnTo>
                    <a:pt x="6984" y="735202"/>
                  </a:lnTo>
                  <a:lnTo>
                    <a:pt x="14573" y="740314"/>
                  </a:lnTo>
                  <a:lnTo>
                    <a:pt x="23875" y="742188"/>
                  </a:lnTo>
                  <a:lnTo>
                    <a:pt x="67563" y="742188"/>
                  </a:lnTo>
                  <a:lnTo>
                    <a:pt x="76866" y="740314"/>
                  </a:lnTo>
                  <a:lnTo>
                    <a:pt x="84454" y="735202"/>
                  </a:lnTo>
                  <a:lnTo>
                    <a:pt x="89566" y="727614"/>
                  </a:lnTo>
                  <a:lnTo>
                    <a:pt x="91439" y="718312"/>
                  </a:lnTo>
                  <a:lnTo>
                    <a:pt x="91439" y="23875"/>
                  </a:lnTo>
                  <a:lnTo>
                    <a:pt x="89566" y="14573"/>
                  </a:lnTo>
                  <a:lnTo>
                    <a:pt x="84454" y="6985"/>
                  </a:lnTo>
                  <a:lnTo>
                    <a:pt x="76866" y="1873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57464" y="5934583"/>
            <a:ext cx="5375275" cy="21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Прибавочный</a:t>
            </a:r>
            <a:r>
              <a:rPr sz="1250" b="1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продукт</a:t>
            </a:r>
            <a:r>
              <a:rPr sz="1250" b="1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50" spc="6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основа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для</a:t>
            </a:r>
            <a:r>
              <a:rPr sz="12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социального</a:t>
            </a:r>
            <a:r>
              <a:rPr sz="125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расслоения</a:t>
            </a:r>
            <a:r>
              <a:rPr sz="12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обмена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895843" y="6617207"/>
            <a:ext cx="5960745" cy="763905"/>
            <a:chOff x="7895843" y="6617207"/>
            <a:chExt cx="5960745" cy="763905"/>
          </a:xfrm>
        </p:grpSpPr>
        <p:sp>
          <p:nvSpPr>
            <p:cNvPr id="36" name="object 36"/>
            <p:cNvSpPr/>
            <p:nvPr/>
          </p:nvSpPr>
          <p:spPr>
            <a:xfrm>
              <a:off x="7919465" y="6628637"/>
              <a:ext cx="5925820" cy="741045"/>
            </a:xfrm>
            <a:custGeom>
              <a:avLst/>
              <a:gdLst/>
              <a:ahLst/>
              <a:cxnLst/>
              <a:rect l="l" t="t" r="r" b="b"/>
              <a:pathLst>
                <a:path w="5925819" h="741045">
                  <a:moveTo>
                    <a:pt x="0" y="109727"/>
                  </a:moveTo>
                  <a:lnTo>
                    <a:pt x="8626" y="67026"/>
                  </a:lnTo>
                  <a:lnTo>
                    <a:pt x="32146" y="32146"/>
                  </a:lnTo>
                  <a:lnTo>
                    <a:pt x="67026" y="8626"/>
                  </a:lnTo>
                  <a:lnTo>
                    <a:pt x="109727" y="0"/>
                  </a:lnTo>
                  <a:lnTo>
                    <a:pt x="5815583" y="0"/>
                  </a:lnTo>
                  <a:lnTo>
                    <a:pt x="5858285" y="8626"/>
                  </a:lnTo>
                  <a:lnTo>
                    <a:pt x="5893165" y="32146"/>
                  </a:lnTo>
                  <a:lnTo>
                    <a:pt x="5916685" y="67026"/>
                  </a:lnTo>
                  <a:lnTo>
                    <a:pt x="5925312" y="109727"/>
                  </a:lnTo>
                  <a:lnTo>
                    <a:pt x="5925312" y="630986"/>
                  </a:lnTo>
                  <a:lnTo>
                    <a:pt x="5916685" y="673673"/>
                  </a:lnTo>
                  <a:lnTo>
                    <a:pt x="5893165" y="708531"/>
                  </a:lnTo>
                  <a:lnTo>
                    <a:pt x="5858285" y="732033"/>
                  </a:lnTo>
                  <a:lnTo>
                    <a:pt x="5815583" y="740651"/>
                  </a:lnTo>
                  <a:lnTo>
                    <a:pt x="109727" y="740651"/>
                  </a:lnTo>
                  <a:lnTo>
                    <a:pt x="67026" y="732033"/>
                  </a:lnTo>
                  <a:lnTo>
                    <a:pt x="32146" y="708531"/>
                  </a:lnTo>
                  <a:lnTo>
                    <a:pt x="8626" y="673673"/>
                  </a:lnTo>
                  <a:lnTo>
                    <a:pt x="0" y="630986"/>
                  </a:lnTo>
                  <a:lnTo>
                    <a:pt x="0" y="109727"/>
                  </a:lnTo>
                  <a:close/>
                </a:path>
              </a:pathLst>
            </a:custGeom>
            <a:ln w="22859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895843" y="6627875"/>
              <a:ext cx="91440" cy="741045"/>
            </a:xfrm>
            <a:custGeom>
              <a:avLst/>
              <a:gdLst/>
              <a:ahLst/>
              <a:cxnLst/>
              <a:rect l="l" t="t" r="r" b="b"/>
              <a:pathLst>
                <a:path w="91440" h="741045">
                  <a:moveTo>
                    <a:pt x="67563" y="0"/>
                  </a:moveTo>
                  <a:lnTo>
                    <a:pt x="23875" y="0"/>
                  </a:lnTo>
                  <a:lnTo>
                    <a:pt x="14573" y="1873"/>
                  </a:lnTo>
                  <a:lnTo>
                    <a:pt x="6985" y="6985"/>
                  </a:lnTo>
                  <a:lnTo>
                    <a:pt x="1873" y="14573"/>
                  </a:lnTo>
                  <a:lnTo>
                    <a:pt x="0" y="23876"/>
                  </a:lnTo>
                  <a:lnTo>
                    <a:pt x="0" y="716851"/>
                  </a:lnTo>
                  <a:lnTo>
                    <a:pt x="1873" y="726117"/>
                  </a:lnTo>
                  <a:lnTo>
                    <a:pt x="6984" y="733686"/>
                  </a:lnTo>
                  <a:lnTo>
                    <a:pt x="14573" y="738791"/>
                  </a:lnTo>
                  <a:lnTo>
                    <a:pt x="23875" y="740664"/>
                  </a:lnTo>
                  <a:lnTo>
                    <a:pt x="67563" y="740664"/>
                  </a:lnTo>
                  <a:lnTo>
                    <a:pt x="76866" y="738791"/>
                  </a:lnTo>
                  <a:lnTo>
                    <a:pt x="84454" y="733686"/>
                  </a:lnTo>
                  <a:lnTo>
                    <a:pt x="89566" y="726117"/>
                  </a:lnTo>
                  <a:lnTo>
                    <a:pt x="91439" y="716851"/>
                  </a:lnTo>
                  <a:lnTo>
                    <a:pt x="91439" y="23876"/>
                  </a:lnTo>
                  <a:lnTo>
                    <a:pt x="89566" y="14573"/>
                  </a:lnTo>
                  <a:lnTo>
                    <a:pt x="84454" y="6984"/>
                  </a:lnTo>
                  <a:lnTo>
                    <a:pt x="76866" y="1873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157464" y="6786753"/>
            <a:ext cx="493331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250" b="1" dirty="0">
                <a:solidFill>
                  <a:srgbClr val="2A2A2A"/>
                </a:solidFill>
                <a:latin typeface="Cambria"/>
                <a:cs typeface="Cambria"/>
              </a:rPr>
              <a:t>Новые</a:t>
            </a:r>
            <a:r>
              <a:rPr sz="1250" b="1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b="1" spc="-10" dirty="0">
                <a:solidFill>
                  <a:srgbClr val="2A2A2A"/>
                </a:solidFill>
                <a:latin typeface="Cambria"/>
                <a:cs typeface="Cambria"/>
              </a:rPr>
              <a:t>технологии</a:t>
            </a:r>
            <a:r>
              <a:rPr sz="1250" b="1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50" spc="7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керамика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spc="-20" dirty="0">
                <a:solidFill>
                  <a:srgbClr val="2A2A2A"/>
                </a:solidFill>
                <a:latin typeface="Cambria"/>
                <a:cs typeface="Cambria"/>
              </a:rPr>
              <a:t>ткачество</a:t>
            </a:r>
            <a:r>
              <a:rPr sz="12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50" i="1" spc="-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50" dirty="0">
                <a:solidFill>
                  <a:srgbClr val="2A2A2A"/>
                </a:solidFill>
                <a:latin typeface="Cambria"/>
                <a:cs typeface="Cambria"/>
              </a:rPr>
              <a:t>полированный</a:t>
            </a:r>
            <a:r>
              <a:rPr sz="125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камень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250" spc="-10" dirty="0">
                <a:solidFill>
                  <a:srgbClr val="2A2A2A"/>
                </a:solidFill>
                <a:latin typeface="Cambria"/>
                <a:cs typeface="Cambria"/>
              </a:rPr>
              <a:t>ирригация</a:t>
            </a:r>
            <a:r>
              <a:rPr sz="12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2894309" y="7755381"/>
            <a:ext cx="1631314" cy="429259"/>
            <a:chOff x="12894309" y="7755381"/>
            <a:chExt cx="1631314" cy="429259"/>
          </a:xfrm>
        </p:grpSpPr>
        <p:sp>
          <p:nvSpPr>
            <p:cNvPr id="40" name="object 40">
              <a:hlinkClick r:id="rId4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hlinkClick r:id="rId4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2661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26136" y="2703576"/>
            <a:ext cx="937260" cy="291465"/>
          </a:xfrm>
          <a:custGeom>
            <a:avLst/>
            <a:gdLst/>
            <a:ahLst/>
            <a:cxnLst/>
            <a:rect l="l" t="t" r="r" b="b"/>
            <a:pathLst>
              <a:path w="937260" h="291464">
                <a:moveTo>
                  <a:pt x="915517" y="0"/>
                </a:moveTo>
                <a:lnTo>
                  <a:pt x="21742" y="0"/>
                </a:lnTo>
                <a:lnTo>
                  <a:pt x="13282" y="1714"/>
                </a:lnTo>
                <a:lnTo>
                  <a:pt x="6370" y="6381"/>
                </a:lnTo>
                <a:lnTo>
                  <a:pt x="1709" y="13287"/>
                </a:lnTo>
                <a:lnTo>
                  <a:pt x="0" y="21716"/>
                </a:lnTo>
                <a:lnTo>
                  <a:pt x="0" y="269366"/>
                </a:lnTo>
                <a:lnTo>
                  <a:pt x="1709" y="277796"/>
                </a:lnTo>
                <a:lnTo>
                  <a:pt x="6370" y="284702"/>
                </a:lnTo>
                <a:lnTo>
                  <a:pt x="13282" y="289369"/>
                </a:lnTo>
                <a:lnTo>
                  <a:pt x="21742" y="291084"/>
                </a:lnTo>
                <a:lnTo>
                  <a:pt x="915517" y="291084"/>
                </a:lnTo>
                <a:lnTo>
                  <a:pt x="923977" y="289369"/>
                </a:lnTo>
                <a:lnTo>
                  <a:pt x="930889" y="284702"/>
                </a:lnTo>
                <a:lnTo>
                  <a:pt x="935550" y="277796"/>
                </a:lnTo>
                <a:lnTo>
                  <a:pt x="937260" y="269366"/>
                </a:lnTo>
                <a:lnTo>
                  <a:pt x="937260" y="21716"/>
                </a:lnTo>
                <a:lnTo>
                  <a:pt x="935550" y="13287"/>
                </a:lnTo>
                <a:lnTo>
                  <a:pt x="930889" y="6381"/>
                </a:lnTo>
                <a:lnTo>
                  <a:pt x="923977" y="1714"/>
                </a:lnTo>
                <a:lnTo>
                  <a:pt x="91551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1944" y="2739389"/>
            <a:ext cx="7137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solidFill>
                  <a:srgbClr val="2A2A2A"/>
                </a:solidFill>
                <a:latin typeface="Cambria"/>
                <a:cs typeface="Cambria"/>
              </a:rPr>
              <a:t>КУЛЬТУРА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3131" y="3090163"/>
            <a:ext cx="5590540" cy="111252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65"/>
              </a:spcBef>
            </a:pPr>
            <a:r>
              <a:rPr sz="3550" dirty="0">
                <a:solidFill>
                  <a:srgbClr val="171717"/>
                </a:solidFill>
              </a:rPr>
              <a:t>Особенности</a:t>
            </a:r>
            <a:r>
              <a:rPr sz="3550" spc="-80" dirty="0">
                <a:solidFill>
                  <a:srgbClr val="171717"/>
                </a:solidFill>
              </a:rPr>
              <a:t> </a:t>
            </a:r>
            <a:r>
              <a:rPr sz="3550" spc="-10" dirty="0">
                <a:solidFill>
                  <a:srgbClr val="171717"/>
                </a:solidFill>
              </a:rPr>
              <a:t>первобытной культуры</a:t>
            </a:r>
            <a:endParaRPr sz="3550"/>
          </a:p>
        </p:txBody>
      </p:sp>
      <p:grpSp>
        <p:nvGrpSpPr>
          <p:cNvPr id="6" name="object 6"/>
          <p:cNvGrpSpPr/>
          <p:nvPr/>
        </p:nvGrpSpPr>
        <p:grpSpPr>
          <a:xfrm>
            <a:off x="3288791" y="4422647"/>
            <a:ext cx="4273550" cy="3624579"/>
            <a:chOff x="3288791" y="4422647"/>
            <a:chExt cx="4273550" cy="3624579"/>
          </a:xfrm>
        </p:grpSpPr>
        <p:sp>
          <p:nvSpPr>
            <p:cNvPr id="7" name="object 7"/>
            <p:cNvSpPr/>
            <p:nvPr/>
          </p:nvSpPr>
          <p:spPr>
            <a:xfrm>
              <a:off x="3300221" y="4434077"/>
              <a:ext cx="4250690" cy="3601720"/>
            </a:xfrm>
            <a:custGeom>
              <a:avLst/>
              <a:gdLst/>
              <a:ahLst/>
              <a:cxnLst/>
              <a:rect l="l" t="t" r="r" b="b"/>
              <a:pathLst>
                <a:path w="4250690" h="3601720">
                  <a:moveTo>
                    <a:pt x="0" y="56514"/>
                  </a:moveTo>
                  <a:lnTo>
                    <a:pt x="4437" y="34504"/>
                  </a:lnTo>
                  <a:lnTo>
                    <a:pt x="16541" y="16541"/>
                  </a:lnTo>
                  <a:lnTo>
                    <a:pt x="34504" y="4437"/>
                  </a:lnTo>
                  <a:lnTo>
                    <a:pt x="56514" y="0"/>
                  </a:lnTo>
                  <a:lnTo>
                    <a:pt x="4193921" y="0"/>
                  </a:lnTo>
                  <a:lnTo>
                    <a:pt x="4215931" y="4437"/>
                  </a:lnTo>
                  <a:lnTo>
                    <a:pt x="4233894" y="16541"/>
                  </a:lnTo>
                  <a:lnTo>
                    <a:pt x="4245998" y="34504"/>
                  </a:lnTo>
                  <a:lnTo>
                    <a:pt x="4250435" y="56514"/>
                  </a:lnTo>
                  <a:lnTo>
                    <a:pt x="4250435" y="3544633"/>
                  </a:lnTo>
                  <a:lnTo>
                    <a:pt x="4245998" y="3566659"/>
                  </a:lnTo>
                  <a:lnTo>
                    <a:pt x="4233894" y="3584643"/>
                  </a:lnTo>
                  <a:lnTo>
                    <a:pt x="4215931" y="3596766"/>
                  </a:lnTo>
                  <a:lnTo>
                    <a:pt x="4193921" y="3601212"/>
                  </a:lnTo>
                  <a:lnTo>
                    <a:pt x="56514" y="3601212"/>
                  </a:lnTo>
                  <a:lnTo>
                    <a:pt x="34504" y="3596766"/>
                  </a:lnTo>
                  <a:lnTo>
                    <a:pt x="16541" y="3584643"/>
                  </a:lnTo>
                  <a:lnTo>
                    <a:pt x="4437" y="3566659"/>
                  </a:lnTo>
                  <a:lnTo>
                    <a:pt x="0" y="3544633"/>
                  </a:lnTo>
                  <a:lnTo>
                    <a:pt x="0" y="56514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34511" y="4456175"/>
              <a:ext cx="4221480" cy="1130935"/>
            </a:xfrm>
            <a:custGeom>
              <a:avLst/>
              <a:gdLst/>
              <a:ahLst/>
              <a:cxnLst/>
              <a:rect l="l" t="t" r="r" b="b"/>
              <a:pathLst>
                <a:path w="4221480" h="1130935">
                  <a:moveTo>
                    <a:pt x="4221480" y="0"/>
                  </a:moveTo>
                  <a:lnTo>
                    <a:pt x="0" y="0"/>
                  </a:lnTo>
                  <a:lnTo>
                    <a:pt x="0" y="1130808"/>
                  </a:lnTo>
                  <a:lnTo>
                    <a:pt x="4221480" y="1130808"/>
                  </a:lnTo>
                  <a:lnTo>
                    <a:pt x="4221480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12997" y="6066535"/>
            <a:ext cx="126174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>
                <a:solidFill>
                  <a:srgbClr val="2A2A2A"/>
                </a:solidFill>
                <a:latin typeface="Cambria"/>
                <a:cs typeface="Cambria"/>
              </a:rPr>
              <a:t>Синкретизм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12997" y="6696557"/>
            <a:ext cx="395224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10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Нераздельность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всех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форм 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культуры</a:t>
            </a:r>
            <a:r>
              <a:rPr sz="1400" i="1" spc="-25" dirty="0">
                <a:solidFill>
                  <a:srgbClr val="2A2A2A"/>
                </a:solidFill>
                <a:latin typeface="Arial"/>
                <a:cs typeface="Arial"/>
              </a:rPr>
              <a:t>:</a:t>
            </a:r>
            <a:r>
              <a:rPr sz="1400" i="1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искусство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религия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знание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практика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существовали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как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единое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целое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821168" y="2538983"/>
            <a:ext cx="6472555" cy="1754505"/>
            <a:chOff x="7821168" y="2538983"/>
            <a:chExt cx="6472555" cy="1754505"/>
          </a:xfrm>
        </p:grpSpPr>
        <p:sp>
          <p:nvSpPr>
            <p:cNvPr id="12" name="object 12"/>
            <p:cNvSpPr/>
            <p:nvPr/>
          </p:nvSpPr>
          <p:spPr>
            <a:xfrm>
              <a:off x="7832598" y="2550413"/>
              <a:ext cx="6449695" cy="1731645"/>
            </a:xfrm>
            <a:custGeom>
              <a:avLst/>
              <a:gdLst/>
              <a:ahLst/>
              <a:cxnLst/>
              <a:rect l="l" t="t" r="r" b="b"/>
              <a:pathLst>
                <a:path w="6449694" h="1731645">
                  <a:moveTo>
                    <a:pt x="0" y="27177"/>
                  </a:moveTo>
                  <a:lnTo>
                    <a:pt x="2139" y="16609"/>
                  </a:lnTo>
                  <a:lnTo>
                    <a:pt x="7969" y="7969"/>
                  </a:lnTo>
                  <a:lnTo>
                    <a:pt x="16609" y="2139"/>
                  </a:lnTo>
                  <a:lnTo>
                    <a:pt x="27177" y="0"/>
                  </a:lnTo>
                  <a:lnTo>
                    <a:pt x="6422390" y="0"/>
                  </a:lnTo>
                  <a:lnTo>
                    <a:pt x="6432958" y="2139"/>
                  </a:lnTo>
                  <a:lnTo>
                    <a:pt x="6441598" y="7969"/>
                  </a:lnTo>
                  <a:lnTo>
                    <a:pt x="6447428" y="16609"/>
                  </a:lnTo>
                  <a:lnTo>
                    <a:pt x="6449567" y="27177"/>
                  </a:lnTo>
                  <a:lnTo>
                    <a:pt x="6449567" y="1704086"/>
                  </a:lnTo>
                  <a:lnTo>
                    <a:pt x="6447428" y="1714654"/>
                  </a:lnTo>
                  <a:lnTo>
                    <a:pt x="6441598" y="1723294"/>
                  </a:lnTo>
                  <a:lnTo>
                    <a:pt x="6432958" y="1729124"/>
                  </a:lnTo>
                  <a:lnTo>
                    <a:pt x="6422390" y="1731264"/>
                  </a:lnTo>
                  <a:lnTo>
                    <a:pt x="27177" y="1731264"/>
                  </a:lnTo>
                  <a:lnTo>
                    <a:pt x="16609" y="1729124"/>
                  </a:lnTo>
                  <a:lnTo>
                    <a:pt x="7969" y="1723294"/>
                  </a:lnTo>
                  <a:lnTo>
                    <a:pt x="2139" y="1714654"/>
                  </a:lnTo>
                  <a:lnTo>
                    <a:pt x="0" y="1704086"/>
                  </a:lnTo>
                  <a:lnTo>
                    <a:pt x="0" y="27177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4696" y="2572511"/>
              <a:ext cx="6403975" cy="544195"/>
            </a:xfrm>
            <a:custGeom>
              <a:avLst/>
              <a:gdLst/>
              <a:ahLst/>
              <a:cxnLst/>
              <a:rect l="l" t="t" r="r" b="b"/>
              <a:pathLst>
                <a:path w="6403975" h="544194">
                  <a:moveTo>
                    <a:pt x="6403848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6403848" y="544068"/>
                  </a:lnTo>
                  <a:lnTo>
                    <a:pt x="6403848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023986" y="3108381"/>
            <a:ext cx="5928995" cy="96202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750" dirty="0">
                <a:solidFill>
                  <a:srgbClr val="2A2A2A"/>
                </a:solidFill>
                <a:latin typeface="Cambria"/>
                <a:cs typeface="Cambria"/>
              </a:rPr>
              <a:t>Символический</a:t>
            </a:r>
            <a:r>
              <a:rPr sz="175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2A2A2A"/>
                </a:solidFill>
                <a:latin typeface="Cambria"/>
                <a:cs typeface="Cambria"/>
              </a:rPr>
              <a:t>характер</a:t>
            </a:r>
            <a:endParaRPr sz="1750">
              <a:latin typeface="Cambria"/>
              <a:cs typeface="Cambria"/>
            </a:endParaRPr>
          </a:p>
          <a:p>
            <a:pPr marL="12700" marR="5080">
              <a:lnSpc>
                <a:spcPct val="107100"/>
              </a:lnSpc>
              <a:spcBef>
                <a:spcPts val="68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Предметы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несли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сакральный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смысл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:</a:t>
            </a:r>
            <a:r>
              <a:rPr sz="1400" i="1" spc="-7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каждый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объект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был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одновременно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утилитарным</a:t>
            </a:r>
            <a:r>
              <a:rPr sz="14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ритуально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значимым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21168" y="4415028"/>
            <a:ext cx="6472555" cy="1754505"/>
            <a:chOff x="7821168" y="4415028"/>
            <a:chExt cx="6472555" cy="1754505"/>
          </a:xfrm>
        </p:grpSpPr>
        <p:sp>
          <p:nvSpPr>
            <p:cNvPr id="16" name="object 16"/>
            <p:cNvSpPr/>
            <p:nvPr/>
          </p:nvSpPr>
          <p:spPr>
            <a:xfrm>
              <a:off x="7832598" y="4426458"/>
              <a:ext cx="6449695" cy="1731645"/>
            </a:xfrm>
            <a:custGeom>
              <a:avLst/>
              <a:gdLst/>
              <a:ahLst/>
              <a:cxnLst/>
              <a:rect l="l" t="t" r="r" b="b"/>
              <a:pathLst>
                <a:path w="6449694" h="1731645">
                  <a:moveTo>
                    <a:pt x="0" y="27177"/>
                  </a:moveTo>
                  <a:lnTo>
                    <a:pt x="2139" y="16609"/>
                  </a:lnTo>
                  <a:lnTo>
                    <a:pt x="7969" y="7969"/>
                  </a:lnTo>
                  <a:lnTo>
                    <a:pt x="16609" y="2139"/>
                  </a:lnTo>
                  <a:lnTo>
                    <a:pt x="27177" y="0"/>
                  </a:lnTo>
                  <a:lnTo>
                    <a:pt x="6422390" y="0"/>
                  </a:lnTo>
                  <a:lnTo>
                    <a:pt x="6432958" y="2139"/>
                  </a:lnTo>
                  <a:lnTo>
                    <a:pt x="6441598" y="7969"/>
                  </a:lnTo>
                  <a:lnTo>
                    <a:pt x="6447428" y="16609"/>
                  </a:lnTo>
                  <a:lnTo>
                    <a:pt x="6449567" y="27177"/>
                  </a:lnTo>
                  <a:lnTo>
                    <a:pt x="6449567" y="1704085"/>
                  </a:lnTo>
                  <a:lnTo>
                    <a:pt x="6447428" y="1714654"/>
                  </a:lnTo>
                  <a:lnTo>
                    <a:pt x="6441598" y="1723294"/>
                  </a:lnTo>
                  <a:lnTo>
                    <a:pt x="6432958" y="1729124"/>
                  </a:lnTo>
                  <a:lnTo>
                    <a:pt x="6422390" y="1731264"/>
                  </a:lnTo>
                  <a:lnTo>
                    <a:pt x="27177" y="1731264"/>
                  </a:lnTo>
                  <a:lnTo>
                    <a:pt x="16609" y="1729124"/>
                  </a:lnTo>
                  <a:lnTo>
                    <a:pt x="7969" y="1723294"/>
                  </a:lnTo>
                  <a:lnTo>
                    <a:pt x="2139" y="1714654"/>
                  </a:lnTo>
                  <a:lnTo>
                    <a:pt x="0" y="1704085"/>
                  </a:lnTo>
                  <a:lnTo>
                    <a:pt x="0" y="27177"/>
                  </a:lnTo>
                  <a:close/>
                </a:path>
              </a:pathLst>
            </a:custGeom>
            <a:ln w="22860">
              <a:solidFill>
                <a:srgbClr val="B5B5B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54696" y="4448556"/>
              <a:ext cx="6403975" cy="544195"/>
            </a:xfrm>
            <a:custGeom>
              <a:avLst/>
              <a:gdLst/>
              <a:ahLst/>
              <a:cxnLst/>
              <a:rect l="l" t="t" r="r" b="b"/>
              <a:pathLst>
                <a:path w="6403975" h="544195">
                  <a:moveTo>
                    <a:pt x="6403848" y="0"/>
                  </a:moveTo>
                  <a:lnTo>
                    <a:pt x="0" y="0"/>
                  </a:lnTo>
                  <a:lnTo>
                    <a:pt x="0" y="544068"/>
                  </a:lnTo>
                  <a:lnTo>
                    <a:pt x="6403848" y="544068"/>
                  </a:lnTo>
                  <a:lnTo>
                    <a:pt x="6403848" y="0"/>
                  </a:lnTo>
                  <a:close/>
                </a:path>
              </a:pathLst>
            </a:custGeom>
            <a:solidFill>
              <a:srgbClr val="B5B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023986" y="4984965"/>
            <a:ext cx="5732145" cy="962025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750" dirty="0">
                <a:solidFill>
                  <a:srgbClr val="2A2A2A"/>
                </a:solidFill>
                <a:latin typeface="Cambria"/>
                <a:cs typeface="Cambria"/>
              </a:rPr>
              <a:t>Мифологическое</a:t>
            </a:r>
            <a:r>
              <a:rPr sz="17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2A2A2A"/>
                </a:solidFill>
                <a:latin typeface="Cambria"/>
                <a:cs typeface="Cambria"/>
              </a:rPr>
              <a:t>мышление</a:t>
            </a:r>
            <a:endParaRPr sz="1750">
              <a:latin typeface="Cambria"/>
              <a:cs typeface="Cambria"/>
            </a:endParaRPr>
          </a:p>
          <a:p>
            <a:pPr marL="12700" marR="5080">
              <a:lnSpc>
                <a:spcPct val="107100"/>
              </a:lnSpc>
              <a:spcBef>
                <a:spcPts val="68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Объяснение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мира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через</a:t>
            </a:r>
            <a:r>
              <a:rPr sz="14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миф</a:t>
            </a:r>
            <a:r>
              <a:rPr sz="14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400" spc="130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основной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способ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познания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5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передачи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коллективного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опыта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821168" y="6292596"/>
            <a:ext cx="6704330" cy="1891664"/>
            <a:chOff x="7821168" y="6292596"/>
            <a:chExt cx="6704330" cy="1891664"/>
          </a:xfrm>
        </p:grpSpPr>
        <p:sp>
          <p:nvSpPr>
            <p:cNvPr id="20" name="object 20">
              <a:hlinkClick r:id="rId3"/>
            </p:cNvPr>
            <p:cNvSpPr/>
            <p:nvPr/>
          </p:nvSpPr>
          <p:spPr>
            <a:xfrm>
              <a:off x="12900660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hlinkClick r:id="rId3"/>
            </p:cNvPr>
            <p:cNvSpPr/>
            <p:nvPr/>
          </p:nvSpPr>
          <p:spPr>
            <a:xfrm>
              <a:off x="12900660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832598" y="6304026"/>
              <a:ext cx="6449695" cy="1731645"/>
            </a:xfrm>
            <a:custGeom>
              <a:avLst/>
              <a:gdLst/>
              <a:ahLst/>
              <a:cxnLst/>
              <a:rect l="l" t="t" r="r" b="b"/>
              <a:pathLst>
                <a:path w="6449694" h="1731645">
                  <a:moveTo>
                    <a:pt x="6422390" y="0"/>
                  </a:moveTo>
                  <a:lnTo>
                    <a:pt x="27177" y="0"/>
                  </a:lnTo>
                  <a:lnTo>
                    <a:pt x="16609" y="2139"/>
                  </a:lnTo>
                  <a:lnTo>
                    <a:pt x="7969" y="7969"/>
                  </a:lnTo>
                  <a:lnTo>
                    <a:pt x="2139" y="16609"/>
                  </a:lnTo>
                  <a:lnTo>
                    <a:pt x="0" y="27178"/>
                  </a:lnTo>
                  <a:lnTo>
                    <a:pt x="0" y="1704060"/>
                  </a:lnTo>
                  <a:lnTo>
                    <a:pt x="2139" y="1714649"/>
                  </a:lnTo>
                  <a:lnTo>
                    <a:pt x="7969" y="1723296"/>
                  </a:lnTo>
                  <a:lnTo>
                    <a:pt x="16609" y="1729126"/>
                  </a:lnTo>
                  <a:lnTo>
                    <a:pt x="27177" y="1731264"/>
                  </a:lnTo>
                  <a:lnTo>
                    <a:pt x="6422390" y="1731264"/>
                  </a:lnTo>
                  <a:lnTo>
                    <a:pt x="6432958" y="1729126"/>
                  </a:lnTo>
                  <a:lnTo>
                    <a:pt x="6441598" y="1723296"/>
                  </a:lnTo>
                  <a:lnTo>
                    <a:pt x="6447428" y="1714649"/>
                  </a:lnTo>
                  <a:lnTo>
                    <a:pt x="6449567" y="1704060"/>
                  </a:lnTo>
                  <a:lnTo>
                    <a:pt x="6449567" y="27178"/>
                  </a:lnTo>
                  <a:lnTo>
                    <a:pt x="6447428" y="16609"/>
                  </a:lnTo>
                  <a:lnTo>
                    <a:pt x="6441598" y="7969"/>
                  </a:lnTo>
                  <a:lnTo>
                    <a:pt x="6432958" y="2139"/>
                  </a:lnTo>
                  <a:lnTo>
                    <a:pt x="64223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32598" y="6304026"/>
              <a:ext cx="6449695" cy="1731645"/>
            </a:xfrm>
            <a:custGeom>
              <a:avLst/>
              <a:gdLst/>
              <a:ahLst/>
              <a:cxnLst/>
              <a:rect l="l" t="t" r="r" b="b"/>
              <a:pathLst>
                <a:path w="6449694" h="1731645">
                  <a:moveTo>
                    <a:pt x="0" y="27178"/>
                  </a:moveTo>
                  <a:lnTo>
                    <a:pt x="2139" y="16609"/>
                  </a:lnTo>
                  <a:lnTo>
                    <a:pt x="7969" y="7969"/>
                  </a:lnTo>
                  <a:lnTo>
                    <a:pt x="16609" y="2139"/>
                  </a:lnTo>
                  <a:lnTo>
                    <a:pt x="27177" y="0"/>
                  </a:lnTo>
                  <a:lnTo>
                    <a:pt x="6422390" y="0"/>
                  </a:lnTo>
                  <a:lnTo>
                    <a:pt x="6432958" y="2139"/>
                  </a:lnTo>
                  <a:lnTo>
                    <a:pt x="6441598" y="7969"/>
                  </a:lnTo>
                  <a:lnTo>
                    <a:pt x="6447428" y="16609"/>
                  </a:lnTo>
                  <a:lnTo>
                    <a:pt x="6449567" y="27178"/>
                  </a:lnTo>
                  <a:lnTo>
                    <a:pt x="6449567" y="1704060"/>
                  </a:lnTo>
                  <a:lnTo>
                    <a:pt x="6447428" y="1714649"/>
                  </a:lnTo>
                  <a:lnTo>
                    <a:pt x="6441598" y="1723296"/>
                  </a:lnTo>
                  <a:lnTo>
                    <a:pt x="6432958" y="1729126"/>
                  </a:lnTo>
                  <a:lnTo>
                    <a:pt x="6422390" y="1731264"/>
                  </a:lnTo>
                  <a:lnTo>
                    <a:pt x="27177" y="1731264"/>
                  </a:lnTo>
                  <a:lnTo>
                    <a:pt x="16609" y="1729126"/>
                  </a:lnTo>
                  <a:lnTo>
                    <a:pt x="7969" y="1723296"/>
                  </a:lnTo>
                  <a:lnTo>
                    <a:pt x="2139" y="1714649"/>
                  </a:lnTo>
                  <a:lnTo>
                    <a:pt x="0" y="1704060"/>
                  </a:lnTo>
                  <a:lnTo>
                    <a:pt x="0" y="27178"/>
                  </a:lnTo>
                  <a:close/>
                </a:path>
              </a:pathLst>
            </a:custGeom>
            <a:ln w="2286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854696" y="6326124"/>
              <a:ext cx="6403975" cy="544195"/>
            </a:xfrm>
            <a:custGeom>
              <a:avLst/>
              <a:gdLst/>
              <a:ahLst/>
              <a:cxnLst/>
              <a:rect l="l" t="t" r="r" b="b"/>
              <a:pathLst>
                <a:path w="6403975" h="544195">
                  <a:moveTo>
                    <a:pt x="6403848" y="0"/>
                  </a:moveTo>
                  <a:lnTo>
                    <a:pt x="0" y="0"/>
                  </a:lnTo>
                  <a:lnTo>
                    <a:pt x="0" y="544067"/>
                  </a:lnTo>
                  <a:lnTo>
                    <a:pt x="6403848" y="544067"/>
                  </a:lnTo>
                  <a:lnTo>
                    <a:pt x="6403848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243840" y="5859779"/>
            <a:ext cx="2452370" cy="2299970"/>
            <a:chOff x="243840" y="5859779"/>
            <a:chExt cx="2452370" cy="2299970"/>
          </a:xfrm>
        </p:grpSpPr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40" y="5859779"/>
              <a:ext cx="2452116" cy="21991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7504" y="7959850"/>
              <a:ext cx="557783" cy="19964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023986" y="6869207"/>
            <a:ext cx="5808980" cy="9550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750" spc="-10" dirty="0">
                <a:solidFill>
                  <a:srgbClr val="2A2A2A"/>
                </a:solidFill>
                <a:latin typeface="Cambria"/>
                <a:cs typeface="Cambria"/>
              </a:rPr>
              <a:t>Традиционализм</a:t>
            </a:r>
            <a:endParaRPr sz="1750">
              <a:latin typeface="Cambria"/>
              <a:cs typeface="Cambria"/>
            </a:endParaRPr>
          </a:p>
          <a:p>
            <a:pPr marL="12700" marR="5080">
              <a:lnSpc>
                <a:spcPct val="107100"/>
              </a:lnSpc>
              <a:spcBef>
                <a:spcPts val="655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Культура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воспроизводилась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без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изменений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из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поколения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поколение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обеспечивая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стабильность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общества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4859" y="638555"/>
            <a:ext cx="1080770" cy="382905"/>
          </a:xfrm>
          <a:custGeom>
            <a:avLst/>
            <a:gdLst/>
            <a:ahLst/>
            <a:cxnLst/>
            <a:rect l="l" t="t" r="r" b="b"/>
            <a:pathLst>
              <a:path w="1080770" h="382905">
                <a:moveTo>
                  <a:pt x="1053719" y="0"/>
                </a:moveTo>
                <a:lnTo>
                  <a:pt x="26809" y="0"/>
                </a:lnTo>
                <a:lnTo>
                  <a:pt x="16373" y="2115"/>
                </a:lnTo>
                <a:lnTo>
                  <a:pt x="7851" y="7874"/>
                </a:lnTo>
                <a:lnTo>
                  <a:pt x="2106" y="16394"/>
                </a:lnTo>
                <a:lnTo>
                  <a:pt x="0" y="26797"/>
                </a:lnTo>
                <a:lnTo>
                  <a:pt x="0" y="355726"/>
                </a:lnTo>
                <a:lnTo>
                  <a:pt x="2106" y="366129"/>
                </a:lnTo>
                <a:lnTo>
                  <a:pt x="7851" y="374650"/>
                </a:lnTo>
                <a:lnTo>
                  <a:pt x="16373" y="380408"/>
                </a:lnTo>
                <a:lnTo>
                  <a:pt x="26809" y="382524"/>
                </a:lnTo>
                <a:lnTo>
                  <a:pt x="1053719" y="382524"/>
                </a:lnTo>
                <a:lnTo>
                  <a:pt x="1064121" y="380408"/>
                </a:lnTo>
                <a:lnTo>
                  <a:pt x="1072642" y="374650"/>
                </a:lnTo>
                <a:lnTo>
                  <a:pt x="1078400" y="366129"/>
                </a:lnTo>
                <a:lnTo>
                  <a:pt x="1080516" y="355726"/>
                </a:lnTo>
                <a:lnTo>
                  <a:pt x="1080516" y="26797"/>
                </a:lnTo>
                <a:lnTo>
                  <a:pt x="1078400" y="16394"/>
                </a:lnTo>
                <a:lnTo>
                  <a:pt x="1072642" y="7874"/>
                </a:lnTo>
                <a:lnTo>
                  <a:pt x="1064121" y="2115"/>
                </a:lnTo>
                <a:lnTo>
                  <a:pt x="105371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06272" y="704849"/>
            <a:ext cx="8051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РЕЛИГИЯ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1855" y="1043177"/>
            <a:ext cx="73977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171717"/>
                </a:solidFill>
              </a:rPr>
              <a:t>Религиозные</a:t>
            </a:r>
            <a:r>
              <a:rPr sz="4400" spc="-70" dirty="0">
                <a:solidFill>
                  <a:srgbClr val="171717"/>
                </a:solidFill>
              </a:rPr>
              <a:t> </a:t>
            </a:r>
            <a:r>
              <a:rPr sz="4400" spc="-10" dirty="0">
                <a:solidFill>
                  <a:srgbClr val="171717"/>
                </a:solidFill>
              </a:rPr>
              <a:t>представления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771855" y="2002917"/>
            <a:ext cx="3516629" cy="159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Тотемизм</a:t>
            </a:r>
            <a:endParaRPr sz="2200">
              <a:latin typeface="Cambria"/>
              <a:cs typeface="Cambria"/>
            </a:endParaRPr>
          </a:p>
          <a:p>
            <a:pPr marL="12700" algn="just">
              <a:lnSpc>
                <a:spcPct val="100000"/>
              </a:lnSpc>
              <a:spcBef>
                <a:spcPts val="201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Вера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родство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человеческого</a:t>
            </a:r>
            <a:r>
              <a:rPr sz="14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рода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50" dirty="0">
                <a:solidFill>
                  <a:srgbClr val="2A2A2A"/>
                </a:solidFill>
                <a:latin typeface="Cambria"/>
                <a:cs typeface="Cambria"/>
              </a:rPr>
              <a:t>с</a:t>
            </a:r>
            <a:endParaRPr sz="1400">
              <a:latin typeface="Cambria"/>
              <a:cs typeface="Cambria"/>
            </a:endParaRPr>
          </a:p>
          <a:p>
            <a:pPr marL="12700" marR="5080" algn="just">
              <a:lnSpc>
                <a:spcPct val="119000"/>
              </a:lnSpc>
              <a:spcBef>
                <a:spcPts val="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определённым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животным или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растением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-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покровителем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регулирующая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социальные отношения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9717" y="2014219"/>
            <a:ext cx="3940175" cy="133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Анимизм</a:t>
            </a:r>
            <a:endParaRPr sz="2200">
              <a:latin typeface="Cambria"/>
              <a:cs typeface="Cambria"/>
            </a:endParaRPr>
          </a:p>
          <a:p>
            <a:pPr marL="12700" marR="5080">
              <a:lnSpc>
                <a:spcPct val="118900"/>
              </a:lnSpc>
              <a:spcBef>
                <a:spcPts val="1689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Одушевление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природных</a:t>
            </a:r>
            <a:r>
              <a:rPr sz="140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явлений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предметов</a:t>
            </a:r>
            <a:r>
              <a:rPr sz="14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50" dirty="0">
                <a:solidFill>
                  <a:srgbClr val="2A2A2A"/>
                </a:solidFill>
                <a:latin typeface="Cambria"/>
                <a:cs typeface="Cambria"/>
              </a:rPr>
              <a:t>и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существ</a:t>
            </a:r>
            <a:r>
              <a:rPr sz="1400" i="1" dirty="0">
                <a:solidFill>
                  <a:srgbClr val="2A2A2A"/>
                </a:solidFill>
                <a:latin typeface="Arial"/>
                <a:cs typeface="Arial"/>
              </a:rPr>
              <a:t>;</a:t>
            </a:r>
            <a:r>
              <a:rPr sz="1400" i="1" spc="-5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представление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о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30" dirty="0">
                <a:solidFill>
                  <a:srgbClr val="2A2A2A"/>
                </a:solidFill>
                <a:latin typeface="Cambria"/>
                <a:cs typeface="Cambria"/>
              </a:rPr>
              <a:t>том</a:t>
            </a:r>
            <a:r>
              <a:rPr sz="1400" i="1" spc="-3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что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всё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мире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имеет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душу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или</a:t>
            </a:r>
            <a:r>
              <a:rPr sz="1400" spc="6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духа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855" y="6004636"/>
            <a:ext cx="3971925" cy="1337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Фетишизм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Наделение</a:t>
            </a:r>
            <a:r>
              <a:rPr sz="14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материальных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объектов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18600"/>
              </a:lnSpc>
              <a:spcBef>
                <a:spcPts val="10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сверхъестественными</a:t>
            </a:r>
            <a:r>
              <a:rPr sz="14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свойствами</a:t>
            </a:r>
            <a:r>
              <a:rPr sz="14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8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магической силой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9807" y="6001588"/>
            <a:ext cx="4032885" cy="134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Магия</a:t>
            </a:r>
            <a:r>
              <a:rPr sz="22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2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2A2A2A"/>
                </a:solidFill>
                <a:latin typeface="Cambria"/>
                <a:cs typeface="Cambria"/>
              </a:rPr>
              <a:t>культы</a:t>
            </a:r>
            <a:endParaRPr sz="2200">
              <a:latin typeface="Cambria"/>
              <a:cs typeface="Cambria"/>
            </a:endParaRPr>
          </a:p>
          <a:p>
            <a:pPr marL="12700" marR="5080">
              <a:lnSpc>
                <a:spcPct val="118900"/>
              </a:lnSpc>
              <a:spcBef>
                <a:spcPts val="172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Магические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практики</a:t>
            </a:r>
            <a:r>
              <a:rPr sz="14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как</a:t>
            </a:r>
            <a:r>
              <a:rPr sz="140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способ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воздействия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на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мир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;</a:t>
            </a:r>
            <a:r>
              <a:rPr sz="1400" i="1" spc="-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культы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5" dirty="0">
                <a:solidFill>
                  <a:srgbClr val="2A2A2A"/>
                </a:solidFill>
                <a:latin typeface="Cambria"/>
                <a:cs typeface="Cambria"/>
              </a:rPr>
              <a:t>плодородия</a:t>
            </a:r>
            <a:r>
              <a:rPr sz="1400" i="1" spc="-25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предков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природных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сил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28276" y="2115311"/>
            <a:ext cx="4538980" cy="5476240"/>
          </a:xfrm>
          <a:custGeom>
            <a:avLst/>
            <a:gdLst/>
            <a:ahLst/>
            <a:cxnLst/>
            <a:rect l="l" t="t" r="r" b="b"/>
            <a:pathLst>
              <a:path w="4538980" h="5476240">
                <a:moveTo>
                  <a:pt x="4504816" y="0"/>
                </a:moveTo>
                <a:lnTo>
                  <a:pt x="33654" y="0"/>
                </a:lnTo>
                <a:lnTo>
                  <a:pt x="20574" y="2651"/>
                </a:lnTo>
                <a:lnTo>
                  <a:pt x="9874" y="9874"/>
                </a:lnTo>
                <a:lnTo>
                  <a:pt x="2651" y="20574"/>
                </a:lnTo>
                <a:lnTo>
                  <a:pt x="0" y="33654"/>
                </a:lnTo>
                <a:lnTo>
                  <a:pt x="0" y="5442102"/>
                </a:lnTo>
                <a:lnTo>
                  <a:pt x="2651" y="5455190"/>
                </a:lnTo>
                <a:lnTo>
                  <a:pt x="9874" y="5465879"/>
                </a:lnTo>
                <a:lnTo>
                  <a:pt x="20574" y="5473088"/>
                </a:lnTo>
                <a:lnTo>
                  <a:pt x="33654" y="5475732"/>
                </a:lnTo>
                <a:lnTo>
                  <a:pt x="4504816" y="5475732"/>
                </a:lnTo>
                <a:lnTo>
                  <a:pt x="4517898" y="5473088"/>
                </a:lnTo>
                <a:lnTo>
                  <a:pt x="4528597" y="5465879"/>
                </a:lnTo>
                <a:lnTo>
                  <a:pt x="4535820" y="5455190"/>
                </a:lnTo>
                <a:lnTo>
                  <a:pt x="4538472" y="5442102"/>
                </a:lnTo>
                <a:lnTo>
                  <a:pt x="4538472" y="33654"/>
                </a:lnTo>
                <a:lnTo>
                  <a:pt x="4535820" y="20574"/>
                </a:lnTo>
                <a:lnTo>
                  <a:pt x="4528597" y="9874"/>
                </a:lnTo>
                <a:lnTo>
                  <a:pt x="4517897" y="2651"/>
                </a:lnTo>
                <a:lnTo>
                  <a:pt x="4504816" y="0"/>
                </a:lnTo>
                <a:close/>
              </a:path>
            </a:pathLst>
          </a:custGeom>
          <a:solidFill>
            <a:srgbClr val="495F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040493" y="3079749"/>
            <a:ext cx="3800475" cy="6927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0"/>
              </a:spcBef>
            </a:pP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Роль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религии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FFFFFF"/>
                </a:solidFill>
                <a:latin typeface="Cambria"/>
                <a:cs typeface="Cambria"/>
              </a:rPr>
              <a:t>в</a:t>
            </a:r>
            <a:r>
              <a:rPr sz="22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mbria"/>
                <a:cs typeface="Cambria"/>
              </a:rPr>
              <a:t>первобытном обществе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40493" y="3959657"/>
            <a:ext cx="3904615" cy="2568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671830" indent="-342900">
              <a:lnSpc>
                <a:spcPct val="119600"/>
              </a:lnSpc>
              <a:spcBef>
                <a:spcPts val="95"/>
              </a:spcBef>
              <a:buFont typeface="Bahnschrift"/>
              <a:buChar char="•"/>
              <a:tabLst>
                <a:tab pos="355600" algn="l"/>
              </a:tabLst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Регулирование</a:t>
            </a:r>
            <a:r>
              <a:rPr sz="17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социального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поведения</a:t>
            </a:r>
            <a:r>
              <a:rPr sz="17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7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mbria"/>
                <a:cs typeface="Cambria"/>
              </a:rPr>
              <a:t>табу</a:t>
            </a:r>
            <a:endParaRPr sz="1750">
              <a:latin typeface="Cambria"/>
              <a:cs typeface="Cambria"/>
            </a:endParaRPr>
          </a:p>
          <a:p>
            <a:pPr marL="355600" marR="5080" indent="-342900">
              <a:lnSpc>
                <a:spcPct val="118900"/>
              </a:lnSpc>
              <a:buFont typeface="Bahnschrift"/>
              <a:buChar char="•"/>
              <a:tabLst>
                <a:tab pos="355600" algn="l"/>
              </a:tabLst>
            </a:pP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Объяснение</a:t>
            </a:r>
            <a:r>
              <a:rPr sz="1750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природных</a:t>
            </a:r>
            <a:r>
              <a:rPr sz="17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явлений</a:t>
            </a:r>
            <a:r>
              <a:rPr sz="17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50" dirty="0">
                <a:solidFill>
                  <a:srgbClr val="FFFFFF"/>
                </a:solidFill>
                <a:latin typeface="Cambria"/>
                <a:cs typeface="Cambria"/>
              </a:rPr>
              <a:t>и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жизненного</a:t>
            </a:r>
            <a:r>
              <a:rPr sz="17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цикла</a:t>
            </a:r>
            <a:endParaRPr sz="1750">
              <a:latin typeface="Cambria"/>
              <a:cs typeface="Cambria"/>
            </a:endParaRPr>
          </a:p>
          <a:p>
            <a:pPr marL="355600" marR="594995" indent="-342900">
              <a:lnSpc>
                <a:spcPct val="118900"/>
              </a:lnSpc>
              <a:spcBef>
                <a:spcPts val="15"/>
              </a:spcBef>
              <a:buFont typeface="Bahnschrift"/>
              <a:buChar char="•"/>
              <a:tabLst>
                <a:tab pos="355600" algn="l"/>
              </a:tabLst>
            </a:pP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Сплочение</a:t>
            </a:r>
            <a:r>
              <a:rPr sz="175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коллектива</a:t>
            </a:r>
            <a:r>
              <a:rPr sz="17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20" dirty="0">
                <a:solidFill>
                  <a:srgbClr val="FFFFFF"/>
                </a:solidFill>
                <a:latin typeface="Cambria"/>
                <a:cs typeface="Cambria"/>
              </a:rPr>
              <a:t>через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совместный</a:t>
            </a:r>
            <a:r>
              <a:rPr sz="1750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ритуал</a:t>
            </a:r>
            <a:endParaRPr sz="1750">
              <a:latin typeface="Cambria"/>
              <a:cs typeface="Cambria"/>
            </a:endParaRPr>
          </a:p>
          <a:p>
            <a:pPr marL="355600" marR="484505" indent="-342900">
              <a:lnSpc>
                <a:spcPts val="2510"/>
              </a:lnSpc>
              <a:spcBef>
                <a:spcPts val="85"/>
              </a:spcBef>
              <a:buFont typeface="Bahnschrift"/>
              <a:buChar char="•"/>
              <a:tabLst>
                <a:tab pos="355600" algn="l"/>
              </a:tabLst>
            </a:pP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Закрепление</a:t>
            </a:r>
            <a:r>
              <a:rPr sz="17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норм</a:t>
            </a:r>
            <a:r>
              <a:rPr sz="17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и</a:t>
            </a:r>
            <a:r>
              <a:rPr sz="17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передача знаний</a:t>
            </a:r>
            <a:endParaRPr sz="175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94309" y="7755381"/>
            <a:ext cx="1631314" cy="429259"/>
            <a:chOff x="12894309" y="7755381"/>
            <a:chExt cx="1631314" cy="429259"/>
          </a:xfrm>
        </p:grpSpPr>
        <p:sp>
          <p:nvSpPr>
            <p:cNvPr id="13" name="object 13">
              <a:hlinkClick r:id="rId2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hlinkClick r:id="rId2"/>
            </p:cNvPr>
            <p:cNvSpPr/>
            <p:nvPr/>
          </p:nvSpPr>
          <p:spPr>
            <a:xfrm>
              <a:off x="12900659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12305" y="2160904"/>
            <a:ext cx="4413885" cy="4222115"/>
            <a:chOff x="312305" y="2160904"/>
            <a:chExt cx="4413885" cy="42221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4859" y="3709415"/>
              <a:ext cx="1726691" cy="216865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83180" y="3709415"/>
              <a:ext cx="2142744" cy="21686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5480" y="2164079"/>
              <a:ext cx="3418840" cy="4215765"/>
            </a:xfrm>
            <a:custGeom>
              <a:avLst/>
              <a:gdLst/>
              <a:ahLst/>
              <a:cxnLst/>
              <a:rect l="l" t="t" r="r" b="b"/>
              <a:pathLst>
                <a:path w="3418840" h="4215765">
                  <a:moveTo>
                    <a:pt x="459181" y="0"/>
                  </a:moveTo>
                  <a:lnTo>
                    <a:pt x="426286" y="39919"/>
                  </a:lnTo>
                  <a:lnTo>
                    <a:pt x="393541" y="79868"/>
                  </a:lnTo>
                  <a:lnTo>
                    <a:pt x="361097" y="119876"/>
                  </a:lnTo>
                  <a:lnTo>
                    <a:pt x="329104" y="159973"/>
                  </a:lnTo>
                  <a:lnTo>
                    <a:pt x="297713" y="200188"/>
                  </a:lnTo>
                  <a:lnTo>
                    <a:pt x="267074" y="240552"/>
                  </a:lnTo>
                  <a:lnTo>
                    <a:pt x="237337" y="281093"/>
                  </a:lnTo>
                  <a:lnTo>
                    <a:pt x="208653" y="321841"/>
                  </a:lnTo>
                  <a:lnTo>
                    <a:pt x="181172" y="362827"/>
                  </a:lnTo>
                  <a:lnTo>
                    <a:pt x="155045" y="404079"/>
                  </a:lnTo>
                  <a:lnTo>
                    <a:pt x="130422" y="445628"/>
                  </a:lnTo>
                  <a:lnTo>
                    <a:pt x="107453" y="487502"/>
                  </a:lnTo>
                  <a:lnTo>
                    <a:pt x="86290" y="529731"/>
                  </a:lnTo>
                  <a:lnTo>
                    <a:pt x="67081" y="572346"/>
                  </a:lnTo>
                  <a:lnTo>
                    <a:pt x="49978" y="615376"/>
                  </a:lnTo>
                  <a:lnTo>
                    <a:pt x="35131" y="658849"/>
                  </a:lnTo>
                  <a:lnTo>
                    <a:pt x="22690" y="702797"/>
                  </a:lnTo>
                  <a:lnTo>
                    <a:pt x="12806" y="747248"/>
                  </a:lnTo>
                  <a:lnTo>
                    <a:pt x="5630" y="792233"/>
                  </a:lnTo>
                  <a:lnTo>
                    <a:pt x="1311" y="837780"/>
                  </a:lnTo>
                  <a:lnTo>
                    <a:pt x="0" y="883920"/>
                  </a:lnTo>
                  <a:lnTo>
                    <a:pt x="2359" y="925682"/>
                  </a:lnTo>
                  <a:lnTo>
                    <a:pt x="8780" y="969521"/>
                  </a:lnTo>
                  <a:lnTo>
                    <a:pt x="18913" y="1015186"/>
                  </a:lnTo>
                  <a:lnTo>
                    <a:pt x="32406" y="1062425"/>
                  </a:lnTo>
                  <a:lnTo>
                    <a:pt x="48912" y="1110987"/>
                  </a:lnTo>
                  <a:lnTo>
                    <a:pt x="68079" y="1160621"/>
                  </a:lnTo>
                  <a:lnTo>
                    <a:pt x="89557" y="1211075"/>
                  </a:lnTo>
                  <a:lnTo>
                    <a:pt x="112998" y="1262097"/>
                  </a:lnTo>
                  <a:lnTo>
                    <a:pt x="138051" y="1313437"/>
                  </a:lnTo>
                  <a:lnTo>
                    <a:pt x="164366" y="1364844"/>
                  </a:lnTo>
                  <a:lnTo>
                    <a:pt x="191593" y="1416065"/>
                  </a:lnTo>
                  <a:lnTo>
                    <a:pt x="219382" y="1466850"/>
                  </a:lnTo>
                  <a:lnTo>
                    <a:pt x="247385" y="1516946"/>
                  </a:lnTo>
                  <a:lnTo>
                    <a:pt x="275250" y="1566104"/>
                  </a:lnTo>
                  <a:lnTo>
                    <a:pt x="302628" y="1614070"/>
                  </a:lnTo>
                  <a:lnTo>
                    <a:pt x="329168" y="1660595"/>
                  </a:lnTo>
                  <a:lnTo>
                    <a:pt x="354522" y="1705426"/>
                  </a:lnTo>
                  <a:lnTo>
                    <a:pt x="378340" y="1748313"/>
                  </a:lnTo>
                  <a:lnTo>
                    <a:pt x="400270" y="1789004"/>
                  </a:lnTo>
                  <a:lnTo>
                    <a:pt x="419964" y="1827247"/>
                  </a:lnTo>
                  <a:lnTo>
                    <a:pt x="437072" y="1862792"/>
                  </a:lnTo>
                  <a:lnTo>
                    <a:pt x="462129" y="1924779"/>
                  </a:lnTo>
                  <a:lnTo>
                    <a:pt x="469379" y="1950720"/>
                  </a:lnTo>
                </a:path>
                <a:path w="3418840" h="4215765">
                  <a:moveTo>
                    <a:pt x="1914131" y="4074414"/>
                  </a:moveTo>
                  <a:lnTo>
                    <a:pt x="1963990" y="4091379"/>
                  </a:lnTo>
                  <a:lnTo>
                    <a:pt x="2013828" y="4108125"/>
                  </a:lnTo>
                  <a:lnTo>
                    <a:pt x="2063620" y="4124431"/>
                  </a:lnTo>
                  <a:lnTo>
                    <a:pt x="2113346" y="4140078"/>
                  </a:lnTo>
                  <a:lnTo>
                    <a:pt x="2162983" y="4154847"/>
                  </a:lnTo>
                  <a:lnTo>
                    <a:pt x="2212507" y="4168517"/>
                  </a:lnTo>
                  <a:lnTo>
                    <a:pt x="2261898" y="4180868"/>
                  </a:lnTo>
                  <a:lnTo>
                    <a:pt x="2311133" y="4191682"/>
                  </a:lnTo>
                  <a:lnTo>
                    <a:pt x="2360189" y="4200738"/>
                  </a:lnTo>
                  <a:lnTo>
                    <a:pt x="2409044" y="4207817"/>
                  </a:lnTo>
                  <a:lnTo>
                    <a:pt x="2457676" y="4212698"/>
                  </a:lnTo>
                  <a:lnTo>
                    <a:pt x="2506062" y="4215163"/>
                  </a:lnTo>
                  <a:lnTo>
                    <a:pt x="2554180" y="4214992"/>
                  </a:lnTo>
                  <a:lnTo>
                    <a:pt x="2602008" y="4211964"/>
                  </a:lnTo>
                  <a:lnTo>
                    <a:pt x="2649524" y="4205860"/>
                  </a:lnTo>
                  <a:lnTo>
                    <a:pt x="2696705" y="4196461"/>
                  </a:lnTo>
                  <a:lnTo>
                    <a:pt x="2740791" y="4184468"/>
                  </a:lnTo>
                  <a:lnTo>
                    <a:pt x="2784578" y="4169544"/>
                  </a:lnTo>
                  <a:lnTo>
                    <a:pt x="2828087" y="4151873"/>
                  </a:lnTo>
                  <a:lnTo>
                    <a:pt x="2871335" y="4131638"/>
                  </a:lnTo>
                  <a:lnTo>
                    <a:pt x="2914342" y="4109021"/>
                  </a:lnTo>
                  <a:lnTo>
                    <a:pt x="2957125" y="4084206"/>
                  </a:lnTo>
                  <a:lnTo>
                    <a:pt x="2999703" y="4057377"/>
                  </a:lnTo>
                  <a:lnTo>
                    <a:pt x="3042095" y="4028715"/>
                  </a:lnTo>
                  <a:lnTo>
                    <a:pt x="3084319" y="3998406"/>
                  </a:lnTo>
                  <a:lnTo>
                    <a:pt x="3126395" y="3966630"/>
                  </a:lnTo>
                  <a:lnTo>
                    <a:pt x="3168340" y="3933573"/>
                  </a:lnTo>
                  <a:lnTo>
                    <a:pt x="3210174" y="3899416"/>
                  </a:lnTo>
                  <a:lnTo>
                    <a:pt x="3251915" y="3864344"/>
                  </a:lnTo>
                  <a:lnTo>
                    <a:pt x="3293581" y="3828539"/>
                  </a:lnTo>
                  <a:lnTo>
                    <a:pt x="3335191" y="3792184"/>
                  </a:lnTo>
                  <a:lnTo>
                    <a:pt x="3376764" y="3755464"/>
                  </a:lnTo>
                  <a:lnTo>
                    <a:pt x="3418319" y="371856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799007" y="1902893"/>
            <a:ext cx="4768850" cy="4624705"/>
            <a:chOff x="4799007" y="1902893"/>
            <a:chExt cx="4768850" cy="462470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6152" y="3709416"/>
              <a:ext cx="2289048" cy="216865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7496" y="3715511"/>
              <a:ext cx="2170176" cy="21701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02182" y="1906068"/>
              <a:ext cx="4117975" cy="4618355"/>
            </a:xfrm>
            <a:custGeom>
              <a:avLst/>
              <a:gdLst/>
              <a:ahLst/>
              <a:cxnLst/>
              <a:rect l="l" t="t" r="r" b="b"/>
              <a:pathLst>
                <a:path w="4117975" h="4618355">
                  <a:moveTo>
                    <a:pt x="1232857" y="4403418"/>
                  </a:moveTo>
                  <a:lnTo>
                    <a:pt x="1272908" y="4428137"/>
                  </a:lnTo>
                  <a:lnTo>
                    <a:pt x="1313231" y="4452569"/>
                  </a:lnTo>
                  <a:lnTo>
                    <a:pt x="1354101" y="4476423"/>
                  </a:lnTo>
                  <a:lnTo>
                    <a:pt x="1395789" y="4499406"/>
                  </a:lnTo>
                  <a:lnTo>
                    <a:pt x="1438569" y="4521227"/>
                  </a:lnTo>
                  <a:lnTo>
                    <a:pt x="1482714" y="4541594"/>
                  </a:lnTo>
                  <a:lnTo>
                    <a:pt x="1528497" y="4560214"/>
                  </a:lnTo>
                  <a:lnTo>
                    <a:pt x="1576190" y="4576796"/>
                  </a:lnTo>
                  <a:lnTo>
                    <a:pt x="1626067" y="4591048"/>
                  </a:lnTo>
                  <a:lnTo>
                    <a:pt x="1678401" y="4602679"/>
                  </a:lnTo>
                  <a:lnTo>
                    <a:pt x="1733464" y="4611395"/>
                  </a:lnTo>
                  <a:lnTo>
                    <a:pt x="1791530" y="4616905"/>
                  </a:lnTo>
                  <a:lnTo>
                    <a:pt x="1832698" y="4618201"/>
                  </a:lnTo>
                  <a:lnTo>
                    <a:pt x="1876404" y="4617181"/>
                  </a:lnTo>
                  <a:lnTo>
                    <a:pt x="1922337" y="4614100"/>
                  </a:lnTo>
                  <a:lnTo>
                    <a:pt x="1970181" y="4609215"/>
                  </a:lnTo>
                  <a:lnTo>
                    <a:pt x="2019624" y="4602781"/>
                  </a:lnTo>
                  <a:lnTo>
                    <a:pt x="2070352" y="4595056"/>
                  </a:lnTo>
                  <a:lnTo>
                    <a:pt x="2122051" y="4586296"/>
                  </a:lnTo>
                  <a:lnTo>
                    <a:pt x="2174408" y="4576755"/>
                  </a:lnTo>
                  <a:lnTo>
                    <a:pt x="2227108" y="4566692"/>
                  </a:lnTo>
                  <a:lnTo>
                    <a:pt x="2279840" y="4556362"/>
                  </a:lnTo>
                  <a:lnTo>
                    <a:pt x="2332289" y="4546021"/>
                  </a:lnTo>
                  <a:lnTo>
                    <a:pt x="2384140" y="4535926"/>
                  </a:lnTo>
                  <a:lnTo>
                    <a:pt x="2435082" y="4526332"/>
                  </a:lnTo>
                  <a:lnTo>
                    <a:pt x="2484800" y="4517497"/>
                  </a:lnTo>
                  <a:lnTo>
                    <a:pt x="2532981" y="4509675"/>
                  </a:lnTo>
                  <a:lnTo>
                    <a:pt x="2579311" y="4503124"/>
                  </a:lnTo>
                  <a:lnTo>
                    <a:pt x="2623476" y="4498100"/>
                  </a:lnTo>
                  <a:lnTo>
                    <a:pt x="2665163" y="4494858"/>
                  </a:lnTo>
                  <a:lnTo>
                    <a:pt x="2718545" y="4494312"/>
                  </a:lnTo>
                  <a:lnTo>
                    <a:pt x="2767505" y="4498196"/>
                  </a:lnTo>
                  <a:lnTo>
                    <a:pt x="2812846" y="4505467"/>
                  </a:lnTo>
                  <a:lnTo>
                    <a:pt x="2855374" y="4515087"/>
                  </a:lnTo>
                  <a:lnTo>
                    <a:pt x="2895893" y="4526013"/>
                  </a:lnTo>
                  <a:lnTo>
                    <a:pt x="2935205" y="4537207"/>
                  </a:lnTo>
                  <a:lnTo>
                    <a:pt x="2974115" y="4547626"/>
                  </a:lnTo>
                  <a:lnTo>
                    <a:pt x="3013427" y="4556231"/>
                  </a:lnTo>
                  <a:lnTo>
                    <a:pt x="3053945" y="4561982"/>
                  </a:lnTo>
                  <a:lnTo>
                    <a:pt x="3096473" y="4563837"/>
                  </a:lnTo>
                  <a:lnTo>
                    <a:pt x="3141815" y="4560756"/>
                  </a:lnTo>
                  <a:lnTo>
                    <a:pt x="3190775" y="4551699"/>
                  </a:lnTo>
                  <a:lnTo>
                    <a:pt x="3244156" y="4535625"/>
                  </a:lnTo>
                  <a:lnTo>
                    <a:pt x="3280261" y="4520999"/>
                  </a:lnTo>
                  <a:lnTo>
                    <a:pt x="3319146" y="4502151"/>
                  </a:lnTo>
                  <a:lnTo>
                    <a:pt x="3360457" y="4479558"/>
                  </a:lnTo>
                  <a:lnTo>
                    <a:pt x="3403843" y="4453696"/>
                  </a:lnTo>
                  <a:lnTo>
                    <a:pt x="3448952" y="4425044"/>
                  </a:lnTo>
                  <a:lnTo>
                    <a:pt x="3495432" y="4394079"/>
                  </a:lnTo>
                  <a:lnTo>
                    <a:pt x="3542931" y="4361277"/>
                  </a:lnTo>
                  <a:lnTo>
                    <a:pt x="3591097" y="4327117"/>
                  </a:lnTo>
                  <a:lnTo>
                    <a:pt x="3639578" y="4292076"/>
                  </a:lnTo>
                  <a:lnTo>
                    <a:pt x="3688021" y="4256630"/>
                  </a:lnTo>
                  <a:lnTo>
                    <a:pt x="3736076" y="4221258"/>
                  </a:lnTo>
                  <a:lnTo>
                    <a:pt x="3783390" y="4186436"/>
                  </a:lnTo>
                  <a:lnTo>
                    <a:pt x="3829611" y="4152642"/>
                  </a:lnTo>
                  <a:lnTo>
                    <a:pt x="3874387" y="4120354"/>
                  </a:lnTo>
                  <a:lnTo>
                    <a:pt x="3917365" y="4090047"/>
                  </a:lnTo>
                  <a:lnTo>
                    <a:pt x="3958195" y="4062201"/>
                  </a:lnTo>
                  <a:lnTo>
                    <a:pt x="3996524" y="4037292"/>
                  </a:lnTo>
                  <a:lnTo>
                    <a:pt x="4032000" y="4015796"/>
                  </a:lnTo>
                  <a:lnTo>
                    <a:pt x="4092984" y="3984959"/>
                  </a:lnTo>
                  <a:lnTo>
                    <a:pt x="4117789" y="3976571"/>
                  </a:lnTo>
                </a:path>
                <a:path w="4117975" h="4618355">
                  <a:moveTo>
                    <a:pt x="572965" y="221435"/>
                  </a:moveTo>
                  <a:lnTo>
                    <a:pt x="534554" y="176711"/>
                  </a:lnTo>
                  <a:lnTo>
                    <a:pt x="496311" y="133630"/>
                  </a:lnTo>
                  <a:lnTo>
                    <a:pt x="458402" y="93823"/>
                  </a:lnTo>
                  <a:lnTo>
                    <a:pt x="420994" y="58924"/>
                  </a:lnTo>
                  <a:lnTo>
                    <a:pt x="384256" y="30566"/>
                  </a:lnTo>
                  <a:lnTo>
                    <a:pt x="348354" y="10380"/>
                  </a:lnTo>
                  <a:lnTo>
                    <a:pt x="313455" y="0"/>
                  </a:lnTo>
                  <a:lnTo>
                    <a:pt x="279727" y="1058"/>
                  </a:lnTo>
                  <a:lnTo>
                    <a:pt x="225815" y="31237"/>
                  </a:lnTo>
                  <a:lnTo>
                    <a:pt x="177680" y="77416"/>
                  </a:lnTo>
                  <a:lnTo>
                    <a:pt x="152334" y="107162"/>
                  </a:lnTo>
                  <a:lnTo>
                    <a:pt x="126981" y="141089"/>
                  </a:lnTo>
                  <a:lnTo>
                    <a:pt x="102256" y="179006"/>
                  </a:lnTo>
                  <a:lnTo>
                    <a:pt x="78792" y="220721"/>
                  </a:lnTo>
                  <a:lnTo>
                    <a:pt x="57224" y="266041"/>
                  </a:lnTo>
                  <a:lnTo>
                    <a:pt x="38184" y="314776"/>
                  </a:lnTo>
                  <a:lnTo>
                    <a:pt x="22308" y="366733"/>
                  </a:lnTo>
                  <a:lnTo>
                    <a:pt x="10230" y="421719"/>
                  </a:lnTo>
                  <a:lnTo>
                    <a:pt x="2582" y="479545"/>
                  </a:lnTo>
                  <a:lnTo>
                    <a:pt x="0" y="540017"/>
                  </a:lnTo>
                  <a:lnTo>
                    <a:pt x="3116" y="602943"/>
                  </a:lnTo>
                  <a:lnTo>
                    <a:pt x="15268" y="682105"/>
                  </a:lnTo>
                  <a:lnTo>
                    <a:pt x="24963" y="726694"/>
                  </a:lnTo>
                  <a:lnTo>
                    <a:pt x="36800" y="774152"/>
                  </a:lnTo>
                  <a:lnTo>
                    <a:pt x="50577" y="824126"/>
                  </a:lnTo>
                  <a:lnTo>
                    <a:pt x="66089" y="876264"/>
                  </a:lnTo>
                  <a:lnTo>
                    <a:pt x="83133" y="930214"/>
                  </a:lnTo>
                  <a:lnTo>
                    <a:pt x="101506" y="985624"/>
                  </a:lnTo>
                  <a:lnTo>
                    <a:pt x="121006" y="1042140"/>
                  </a:lnTo>
                  <a:lnTo>
                    <a:pt x="141428" y="1099411"/>
                  </a:lnTo>
                  <a:lnTo>
                    <a:pt x="162570" y="1157085"/>
                  </a:lnTo>
                  <a:lnTo>
                    <a:pt x="184229" y="1214808"/>
                  </a:lnTo>
                  <a:lnTo>
                    <a:pt x="206200" y="1272229"/>
                  </a:lnTo>
                  <a:lnTo>
                    <a:pt x="228281" y="1328996"/>
                  </a:lnTo>
                  <a:lnTo>
                    <a:pt x="250269" y="1384755"/>
                  </a:lnTo>
                  <a:lnTo>
                    <a:pt x="271961" y="1439155"/>
                  </a:lnTo>
                  <a:lnTo>
                    <a:pt x="293153" y="1491843"/>
                  </a:lnTo>
                  <a:lnTo>
                    <a:pt x="313642" y="1542467"/>
                  </a:lnTo>
                  <a:lnTo>
                    <a:pt x="333224" y="1590675"/>
                  </a:lnTo>
                  <a:lnTo>
                    <a:pt x="351698" y="1636113"/>
                  </a:lnTo>
                  <a:lnTo>
                    <a:pt x="368858" y="1678431"/>
                  </a:lnTo>
                  <a:lnTo>
                    <a:pt x="384503" y="1717275"/>
                  </a:lnTo>
                  <a:lnTo>
                    <a:pt x="398429" y="1752293"/>
                  </a:lnTo>
                  <a:lnTo>
                    <a:pt x="410433" y="1783133"/>
                  </a:lnTo>
                  <a:lnTo>
                    <a:pt x="420311" y="180944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187" y="909827"/>
            <a:ext cx="1838325" cy="311150"/>
          </a:xfrm>
          <a:custGeom>
            <a:avLst/>
            <a:gdLst/>
            <a:ahLst/>
            <a:cxnLst/>
            <a:rect l="l" t="t" r="r" b="b"/>
            <a:pathLst>
              <a:path w="1838325" h="311150">
                <a:moveTo>
                  <a:pt x="1815084" y="0"/>
                </a:moveTo>
                <a:lnTo>
                  <a:pt x="22898" y="0"/>
                </a:lnTo>
                <a:lnTo>
                  <a:pt x="13983" y="1803"/>
                </a:lnTo>
                <a:lnTo>
                  <a:pt x="6705" y="6715"/>
                </a:lnTo>
                <a:lnTo>
                  <a:pt x="1799" y="13983"/>
                </a:lnTo>
                <a:lnTo>
                  <a:pt x="0" y="22860"/>
                </a:lnTo>
                <a:lnTo>
                  <a:pt x="0" y="288036"/>
                </a:lnTo>
                <a:lnTo>
                  <a:pt x="1799" y="296912"/>
                </a:lnTo>
                <a:lnTo>
                  <a:pt x="6705" y="304180"/>
                </a:lnTo>
                <a:lnTo>
                  <a:pt x="13983" y="309092"/>
                </a:lnTo>
                <a:lnTo>
                  <a:pt x="22898" y="310896"/>
                </a:lnTo>
                <a:lnTo>
                  <a:pt x="1815084" y="310896"/>
                </a:lnTo>
                <a:lnTo>
                  <a:pt x="1823960" y="309092"/>
                </a:lnTo>
                <a:lnTo>
                  <a:pt x="1831228" y="304180"/>
                </a:lnTo>
                <a:lnTo>
                  <a:pt x="1836140" y="296912"/>
                </a:lnTo>
                <a:lnTo>
                  <a:pt x="1837944" y="288036"/>
                </a:lnTo>
                <a:lnTo>
                  <a:pt x="1837944" y="22860"/>
                </a:lnTo>
                <a:lnTo>
                  <a:pt x="1836140" y="13983"/>
                </a:lnTo>
                <a:lnTo>
                  <a:pt x="1831228" y="6715"/>
                </a:lnTo>
                <a:lnTo>
                  <a:pt x="1823960" y="1803"/>
                </a:lnTo>
                <a:lnTo>
                  <a:pt x="1815084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4092" y="954405"/>
            <a:ext cx="1537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ДУХОВНАЯ</a:t>
            </a:r>
            <a:r>
              <a:rPr sz="12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35" dirty="0">
                <a:solidFill>
                  <a:srgbClr val="2A2A2A"/>
                </a:solidFill>
                <a:latin typeface="Cambria"/>
                <a:cs typeface="Cambria"/>
              </a:rPr>
              <a:t>КУЛЬТУРА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9487" y="1240663"/>
            <a:ext cx="9570720" cy="5981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750" dirty="0">
                <a:solidFill>
                  <a:srgbClr val="171717"/>
                </a:solidFill>
              </a:rPr>
              <a:t>Духовная</a:t>
            </a:r>
            <a:r>
              <a:rPr sz="3750" spc="-45" dirty="0">
                <a:solidFill>
                  <a:srgbClr val="171717"/>
                </a:solidFill>
              </a:rPr>
              <a:t> </a:t>
            </a:r>
            <a:r>
              <a:rPr sz="3750" dirty="0">
                <a:solidFill>
                  <a:srgbClr val="171717"/>
                </a:solidFill>
              </a:rPr>
              <a:t>культура</a:t>
            </a:r>
            <a:r>
              <a:rPr sz="3750" spc="-25" dirty="0">
                <a:solidFill>
                  <a:srgbClr val="171717"/>
                </a:solidFill>
              </a:rPr>
              <a:t> </a:t>
            </a:r>
            <a:r>
              <a:rPr sz="3750" dirty="0">
                <a:solidFill>
                  <a:srgbClr val="171717"/>
                </a:solidFill>
              </a:rPr>
              <a:t>первобытного</a:t>
            </a:r>
            <a:r>
              <a:rPr sz="3750" spc="-55" dirty="0">
                <a:solidFill>
                  <a:srgbClr val="171717"/>
                </a:solidFill>
              </a:rPr>
              <a:t> </a:t>
            </a:r>
            <a:r>
              <a:rPr sz="3750" spc="-10" dirty="0">
                <a:solidFill>
                  <a:srgbClr val="171717"/>
                </a:solidFill>
              </a:rPr>
              <a:t>общества</a:t>
            </a:r>
            <a:endParaRPr sz="3750"/>
          </a:p>
        </p:txBody>
      </p:sp>
      <p:sp>
        <p:nvSpPr>
          <p:cNvPr id="5" name="object 5"/>
          <p:cNvSpPr txBox="1"/>
          <p:nvPr/>
        </p:nvSpPr>
        <p:spPr>
          <a:xfrm>
            <a:off x="920597" y="2995422"/>
            <a:ext cx="3841750" cy="80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2A2A2A"/>
                </a:solidFill>
                <a:latin typeface="Cambria"/>
                <a:cs typeface="Cambria"/>
              </a:rPr>
              <a:t>Первобытное</a:t>
            </a:r>
            <a:r>
              <a:rPr sz="18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2A2A2A"/>
                </a:solidFill>
                <a:latin typeface="Cambria"/>
                <a:cs typeface="Cambria"/>
              </a:rPr>
              <a:t>искусство</a:t>
            </a:r>
            <a:endParaRPr sz="1850">
              <a:latin typeface="Cambria"/>
              <a:cs typeface="Cambria"/>
            </a:endParaRPr>
          </a:p>
          <a:p>
            <a:pPr marL="12700" marR="5080">
              <a:lnSpc>
                <a:spcPct val="110800"/>
              </a:lnSpc>
              <a:spcBef>
                <a:spcPts val="76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Наскальная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живопись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скульптура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орнамент</a:t>
            </a:r>
            <a:r>
              <a:rPr sz="1200" spc="5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200" spc="90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синтез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эстетики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магии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2098548"/>
            <a:ext cx="13146023" cy="7635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303011" y="2995422"/>
            <a:ext cx="3813810" cy="80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2A2A2A"/>
                </a:solidFill>
                <a:latin typeface="Cambria"/>
                <a:cs typeface="Cambria"/>
              </a:rPr>
              <a:t>Ритуальные</a:t>
            </a:r>
            <a:r>
              <a:rPr sz="1850" spc="-6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2A2A2A"/>
                </a:solidFill>
                <a:latin typeface="Cambria"/>
                <a:cs typeface="Cambria"/>
              </a:rPr>
              <a:t>практики</a:t>
            </a:r>
            <a:endParaRPr sz="1850">
              <a:latin typeface="Cambria"/>
              <a:cs typeface="Cambria"/>
            </a:endParaRPr>
          </a:p>
          <a:p>
            <a:pPr marL="12700" marR="5080">
              <a:lnSpc>
                <a:spcPct val="110800"/>
              </a:lnSpc>
              <a:spcBef>
                <a:spcPts val="76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Обряды</a:t>
            </a:r>
            <a:r>
              <a:rPr sz="12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инициации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погребения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4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сезонные</a:t>
            </a:r>
            <a:r>
              <a:rPr sz="12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праздники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как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основа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общественной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жизни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5401" y="2995422"/>
            <a:ext cx="3831590" cy="808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2A2A2A"/>
                </a:solidFill>
                <a:latin typeface="Cambria"/>
                <a:cs typeface="Cambria"/>
              </a:rPr>
              <a:t>Система</a:t>
            </a:r>
            <a:r>
              <a:rPr sz="18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2A2A2A"/>
                </a:solidFill>
                <a:latin typeface="Cambria"/>
                <a:cs typeface="Cambria"/>
              </a:rPr>
              <a:t>знаний</a:t>
            </a:r>
            <a:endParaRPr sz="1850">
              <a:latin typeface="Cambria"/>
              <a:cs typeface="Cambria"/>
            </a:endParaRPr>
          </a:p>
          <a:p>
            <a:pPr marL="12700" marR="5080">
              <a:lnSpc>
                <a:spcPct val="110800"/>
              </a:lnSpc>
              <a:spcBef>
                <a:spcPts val="760"/>
              </a:spcBef>
            </a:pP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Накопленный</a:t>
            </a:r>
            <a:r>
              <a:rPr sz="1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опыт</a:t>
            </a:r>
            <a:r>
              <a:rPr sz="12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2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области</a:t>
            </a:r>
            <a:r>
              <a:rPr sz="1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20" dirty="0">
                <a:solidFill>
                  <a:srgbClr val="2A2A2A"/>
                </a:solidFill>
                <a:latin typeface="Cambria"/>
                <a:cs typeface="Cambria"/>
              </a:rPr>
              <a:t>медицины</a:t>
            </a:r>
            <a:r>
              <a:rPr sz="12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200" i="1" spc="-3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астрономии</a:t>
            </a:r>
            <a:r>
              <a:rPr sz="1200" i="1" spc="-10" dirty="0">
                <a:solidFill>
                  <a:srgbClr val="2A2A2A"/>
                </a:solidFill>
                <a:latin typeface="Arial"/>
                <a:cs typeface="Arial"/>
              </a:rPr>
              <a:t>,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навигации</a:t>
            </a:r>
            <a:r>
              <a:rPr sz="12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2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200" spc="-10" dirty="0">
                <a:solidFill>
                  <a:srgbClr val="2A2A2A"/>
                </a:solidFill>
                <a:latin typeface="Cambria"/>
                <a:cs typeface="Cambria"/>
              </a:rPr>
              <a:t>земледелия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9487" y="4303902"/>
            <a:ext cx="20967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dirty="0">
                <a:solidFill>
                  <a:srgbClr val="171717"/>
                </a:solidFill>
                <a:latin typeface="Cambria"/>
                <a:cs typeface="Cambria"/>
              </a:rPr>
              <a:t>Языковая</a:t>
            </a:r>
            <a:r>
              <a:rPr sz="1850" spc="-3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850" spc="-10" dirty="0">
                <a:solidFill>
                  <a:srgbClr val="171717"/>
                </a:solidFill>
                <a:latin typeface="Cambria"/>
                <a:cs typeface="Cambria"/>
              </a:rPr>
              <a:t>культура</a:t>
            </a:r>
            <a:endParaRPr sz="185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9327" y="4786884"/>
            <a:ext cx="9098280" cy="696595"/>
            <a:chOff x="719327" y="4786884"/>
            <a:chExt cx="9098280" cy="696595"/>
          </a:xfrm>
        </p:grpSpPr>
        <p:sp>
          <p:nvSpPr>
            <p:cNvPr id="11" name="object 11"/>
            <p:cNvSpPr/>
            <p:nvPr/>
          </p:nvSpPr>
          <p:spPr>
            <a:xfrm>
              <a:off x="742949" y="4798314"/>
              <a:ext cx="9063355" cy="673735"/>
            </a:xfrm>
            <a:custGeom>
              <a:avLst/>
              <a:gdLst/>
              <a:ahLst/>
              <a:cxnLst/>
              <a:rect l="l" t="t" r="r" b="b"/>
              <a:pathLst>
                <a:path w="9063355" h="673735">
                  <a:moveTo>
                    <a:pt x="0" y="109727"/>
                  </a:moveTo>
                  <a:lnTo>
                    <a:pt x="8624" y="67026"/>
                  </a:lnTo>
                  <a:lnTo>
                    <a:pt x="32146" y="32146"/>
                  </a:lnTo>
                  <a:lnTo>
                    <a:pt x="67036" y="8626"/>
                  </a:lnTo>
                  <a:lnTo>
                    <a:pt x="109766" y="0"/>
                  </a:lnTo>
                  <a:lnTo>
                    <a:pt x="8953500" y="0"/>
                  </a:lnTo>
                  <a:lnTo>
                    <a:pt x="8996201" y="8626"/>
                  </a:lnTo>
                  <a:lnTo>
                    <a:pt x="9031081" y="32146"/>
                  </a:lnTo>
                  <a:lnTo>
                    <a:pt x="9054601" y="67026"/>
                  </a:lnTo>
                  <a:lnTo>
                    <a:pt x="9063228" y="109727"/>
                  </a:lnTo>
                  <a:lnTo>
                    <a:pt x="9063228" y="563880"/>
                  </a:lnTo>
                  <a:lnTo>
                    <a:pt x="9054601" y="606581"/>
                  </a:lnTo>
                  <a:lnTo>
                    <a:pt x="9031081" y="641461"/>
                  </a:lnTo>
                  <a:lnTo>
                    <a:pt x="8996201" y="664981"/>
                  </a:lnTo>
                  <a:lnTo>
                    <a:pt x="8953500" y="673608"/>
                  </a:lnTo>
                  <a:lnTo>
                    <a:pt x="109766" y="673608"/>
                  </a:lnTo>
                  <a:lnTo>
                    <a:pt x="67036" y="664981"/>
                  </a:lnTo>
                  <a:lnTo>
                    <a:pt x="32146" y="641461"/>
                  </a:lnTo>
                  <a:lnTo>
                    <a:pt x="8624" y="606581"/>
                  </a:lnTo>
                  <a:lnTo>
                    <a:pt x="0" y="563880"/>
                  </a:lnTo>
                  <a:lnTo>
                    <a:pt x="0" y="109727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327" y="4797552"/>
              <a:ext cx="91440" cy="673735"/>
            </a:xfrm>
            <a:custGeom>
              <a:avLst/>
              <a:gdLst/>
              <a:ahLst/>
              <a:cxnLst/>
              <a:rect l="l" t="t" r="r" b="b"/>
              <a:pathLst>
                <a:path w="91440" h="673735">
                  <a:moveTo>
                    <a:pt x="62801" y="0"/>
                  </a:moveTo>
                  <a:lnTo>
                    <a:pt x="28638" y="0"/>
                  </a:lnTo>
                  <a:lnTo>
                    <a:pt x="17487" y="2250"/>
                  </a:lnTo>
                  <a:lnTo>
                    <a:pt x="8385" y="8382"/>
                  </a:lnTo>
                  <a:lnTo>
                    <a:pt x="2249" y="17466"/>
                  </a:lnTo>
                  <a:lnTo>
                    <a:pt x="0" y="28575"/>
                  </a:lnTo>
                  <a:lnTo>
                    <a:pt x="0" y="645033"/>
                  </a:lnTo>
                  <a:lnTo>
                    <a:pt x="2249" y="656141"/>
                  </a:lnTo>
                  <a:lnTo>
                    <a:pt x="8385" y="665226"/>
                  </a:lnTo>
                  <a:lnTo>
                    <a:pt x="17487" y="671357"/>
                  </a:lnTo>
                  <a:lnTo>
                    <a:pt x="28638" y="673608"/>
                  </a:lnTo>
                  <a:lnTo>
                    <a:pt x="62801" y="673608"/>
                  </a:lnTo>
                  <a:lnTo>
                    <a:pt x="73952" y="671357"/>
                  </a:lnTo>
                  <a:lnTo>
                    <a:pt x="83054" y="665226"/>
                  </a:lnTo>
                  <a:lnTo>
                    <a:pt x="89190" y="656141"/>
                  </a:lnTo>
                  <a:lnTo>
                    <a:pt x="91440" y="645033"/>
                  </a:lnTo>
                  <a:lnTo>
                    <a:pt x="91440" y="28575"/>
                  </a:lnTo>
                  <a:lnTo>
                    <a:pt x="89190" y="17466"/>
                  </a:lnTo>
                  <a:lnTo>
                    <a:pt x="83054" y="8382"/>
                  </a:lnTo>
                  <a:lnTo>
                    <a:pt x="73952" y="2250"/>
                  </a:lnTo>
                  <a:lnTo>
                    <a:pt x="62801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12037" y="4990592"/>
            <a:ext cx="74739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Устная</a:t>
            </a:r>
            <a:r>
              <a:rPr sz="150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традиция</a:t>
            </a:r>
            <a:r>
              <a:rPr sz="1500" spc="-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как 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главный</a:t>
            </a:r>
            <a:r>
              <a:rPr sz="15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механизм</a:t>
            </a:r>
            <a:r>
              <a:rPr sz="15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хранения</a:t>
            </a:r>
            <a:r>
              <a:rPr sz="15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передачи</a:t>
            </a:r>
            <a:r>
              <a:rPr sz="15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коллективной</a:t>
            </a:r>
            <a:r>
              <a:rPr sz="15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памяти</a:t>
            </a:r>
            <a:r>
              <a:rPr sz="15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19327" y="5620511"/>
            <a:ext cx="9098280" cy="696595"/>
            <a:chOff x="719327" y="5620511"/>
            <a:chExt cx="9098280" cy="696595"/>
          </a:xfrm>
        </p:grpSpPr>
        <p:sp>
          <p:nvSpPr>
            <p:cNvPr id="15" name="object 15"/>
            <p:cNvSpPr/>
            <p:nvPr/>
          </p:nvSpPr>
          <p:spPr>
            <a:xfrm>
              <a:off x="742949" y="5631941"/>
              <a:ext cx="9063355" cy="673735"/>
            </a:xfrm>
            <a:custGeom>
              <a:avLst/>
              <a:gdLst/>
              <a:ahLst/>
              <a:cxnLst/>
              <a:rect l="l" t="t" r="r" b="b"/>
              <a:pathLst>
                <a:path w="9063355" h="673735">
                  <a:moveTo>
                    <a:pt x="0" y="109727"/>
                  </a:moveTo>
                  <a:lnTo>
                    <a:pt x="8624" y="67026"/>
                  </a:lnTo>
                  <a:lnTo>
                    <a:pt x="32146" y="32146"/>
                  </a:lnTo>
                  <a:lnTo>
                    <a:pt x="67036" y="8626"/>
                  </a:lnTo>
                  <a:lnTo>
                    <a:pt x="109766" y="0"/>
                  </a:lnTo>
                  <a:lnTo>
                    <a:pt x="8953500" y="0"/>
                  </a:lnTo>
                  <a:lnTo>
                    <a:pt x="8996201" y="8626"/>
                  </a:lnTo>
                  <a:lnTo>
                    <a:pt x="9031081" y="32146"/>
                  </a:lnTo>
                  <a:lnTo>
                    <a:pt x="9054601" y="67026"/>
                  </a:lnTo>
                  <a:lnTo>
                    <a:pt x="9063228" y="109727"/>
                  </a:lnTo>
                  <a:lnTo>
                    <a:pt x="9063228" y="563879"/>
                  </a:lnTo>
                  <a:lnTo>
                    <a:pt x="9054601" y="606581"/>
                  </a:lnTo>
                  <a:lnTo>
                    <a:pt x="9031081" y="641461"/>
                  </a:lnTo>
                  <a:lnTo>
                    <a:pt x="8996201" y="664981"/>
                  </a:lnTo>
                  <a:lnTo>
                    <a:pt x="8953500" y="673607"/>
                  </a:lnTo>
                  <a:lnTo>
                    <a:pt x="109766" y="673607"/>
                  </a:lnTo>
                  <a:lnTo>
                    <a:pt x="67036" y="664981"/>
                  </a:lnTo>
                  <a:lnTo>
                    <a:pt x="32146" y="641461"/>
                  </a:lnTo>
                  <a:lnTo>
                    <a:pt x="8624" y="606581"/>
                  </a:lnTo>
                  <a:lnTo>
                    <a:pt x="0" y="563879"/>
                  </a:lnTo>
                  <a:lnTo>
                    <a:pt x="0" y="109727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9327" y="5631179"/>
              <a:ext cx="91440" cy="673735"/>
            </a:xfrm>
            <a:custGeom>
              <a:avLst/>
              <a:gdLst/>
              <a:ahLst/>
              <a:cxnLst/>
              <a:rect l="l" t="t" r="r" b="b"/>
              <a:pathLst>
                <a:path w="91440" h="673735">
                  <a:moveTo>
                    <a:pt x="62801" y="0"/>
                  </a:moveTo>
                  <a:lnTo>
                    <a:pt x="28638" y="0"/>
                  </a:lnTo>
                  <a:lnTo>
                    <a:pt x="17487" y="2250"/>
                  </a:lnTo>
                  <a:lnTo>
                    <a:pt x="8385" y="8382"/>
                  </a:lnTo>
                  <a:lnTo>
                    <a:pt x="2249" y="17466"/>
                  </a:lnTo>
                  <a:lnTo>
                    <a:pt x="0" y="28575"/>
                  </a:lnTo>
                  <a:lnTo>
                    <a:pt x="0" y="645033"/>
                  </a:lnTo>
                  <a:lnTo>
                    <a:pt x="2249" y="656141"/>
                  </a:lnTo>
                  <a:lnTo>
                    <a:pt x="8385" y="665226"/>
                  </a:lnTo>
                  <a:lnTo>
                    <a:pt x="17487" y="671357"/>
                  </a:lnTo>
                  <a:lnTo>
                    <a:pt x="28638" y="673608"/>
                  </a:lnTo>
                  <a:lnTo>
                    <a:pt x="62801" y="673608"/>
                  </a:lnTo>
                  <a:lnTo>
                    <a:pt x="73952" y="671357"/>
                  </a:lnTo>
                  <a:lnTo>
                    <a:pt x="83054" y="665226"/>
                  </a:lnTo>
                  <a:lnTo>
                    <a:pt x="89190" y="656141"/>
                  </a:lnTo>
                  <a:lnTo>
                    <a:pt x="91440" y="645033"/>
                  </a:lnTo>
                  <a:lnTo>
                    <a:pt x="91440" y="28575"/>
                  </a:lnTo>
                  <a:lnTo>
                    <a:pt x="89190" y="17466"/>
                  </a:lnTo>
                  <a:lnTo>
                    <a:pt x="83054" y="8382"/>
                  </a:lnTo>
                  <a:lnTo>
                    <a:pt x="73952" y="2250"/>
                  </a:lnTo>
                  <a:lnTo>
                    <a:pt x="62801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2037" y="5824854"/>
            <a:ext cx="742378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2A2A2A"/>
                </a:solidFill>
                <a:latin typeface="Cambria"/>
                <a:cs typeface="Cambria"/>
              </a:rPr>
              <a:t>Мифы</a:t>
            </a:r>
            <a:r>
              <a:rPr sz="1500" i="1" spc="-3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500" i="1" spc="-7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предания</a:t>
            </a:r>
            <a:r>
              <a:rPr sz="15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5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песни</a:t>
            </a:r>
            <a:r>
              <a:rPr sz="15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500" spc="9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первые</a:t>
            </a:r>
            <a:r>
              <a:rPr sz="15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формы</a:t>
            </a:r>
            <a:r>
              <a:rPr sz="150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литературного</a:t>
            </a:r>
            <a:r>
              <a:rPr sz="15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творчества</a:t>
            </a:r>
            <a:r>
              <a:rPr sz="15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человечества</a:t>
            </a:r>
            <a:r>
              <a:rPr sz="15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9327" y="6455664"/>
            <a:ext cx="9098280" cy="696595"/>
            <a:chOff x="719327" y="6455664"/>
            <a:chExt cx="9098280" cy="696595"/>
          </a:xfrm>
        </p:grpSpPr>
        <p:sp>
          <p:nvSpPr>
            <p:cNvPr id="19" name="object 19"/>
            <p:cNvSpPr/>
            <p:nvPr/>
          </p:nvSpPr>
          <p:spPr>
            <a:xfrm>
              <a:off x="742949" y="6467094"/>
              <a:ext cx="9063355" cy="673735"/>
            </a:xfrm>
            <a:custGeom>
              <a:avLst/>
              <a:gdLst/>
              <a:ahLst/>
              <a:cxnLst/>
              <a:rect l="l" t="t" r="r" b="b"/>
              <a:pathLst>
                <a:path w="9063355" h="673734">
                  <a:moveTo>
                    <a:pt x="0" y="109727"/>
                  </a:moveTo>
                  <a:lnTo>
                    <a:pt x="8624" y="67026"/>
                  </a:lnTo>
                  <a:lnTo>
                    <a:pt x="32146" y="32146"/>
                  </a:lnTo>
                  <a:lnTo>
                    <a:pt x="67036" y="8626"/>
                  </a:lnTo>
                  <a:lnTo>
                    <a:pt x="109766" y="0"/>
                  </a:lnTo>
                  <a:lnTo>
                    <a:pt x="8953500" y="0"/>
                  </a:lnTo>
                  <a:lnTo>
                    <a:pt x="8996201" y="8626"/>
                  </a:lnTo>
                  <a:lnTo>
                    <a:pt x="9031081" y="32146"/>
                  </a:lnTo>
                  <a:lnTo>
                    <a:pt x="9054601" y="67026"/>
                  </a:lnTo>
                  <a:lnTo>
                    <a:pt x="9063228" y="109727"/>
                  </a:lnTo>
                  <a:lnTo>
                    <a:pt x="9063228" y="563841"/>
                  </a:lnTo>
                  <a:lnTo>
                    <a:pt x="9054601" y="606565"/>
                  </a:lnTo>
                  <a:lnTo>
                    <a:pt x="9031081" y="641456"/>
                  </a:lnTo>
                  <a:lnTo>
                    <a:pt x="8996201" y="664981"/>
                  </a:lnTo>
                  <a:lnTo>
                    <a:pt x="8953500" y="673607"/>
                  </a:lnTo>
                  <a:lnTo>
                    <a:pt x="109766" y="673607"/>
                  </a:lnTo>
                  <a:lnTo>
                    <a:pt x="67036" y="664981"/>
                  </a:lnTo>
                  <a:lnTo>
                    <a:pt x="32146" y="641456"/>
                  </a:lnTo>
                  <a:lnTo>
                    <a:pt x="8624" y="606565"/>
                  </a:lnTo>
                  <a:lnTo>
                    <a:pt x="0" y="563841"/>
                  </a:lnTo>
                  <a:lnTo>
                    <a:pt x="0" y="109727"/>
                  </a:lnTo>
                  <a:close/>
                </a:path>
              </a:pathLst>
            </a:custGeom>
            <a:ln w="2286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9327" y="6466332"/>
              <a:ext cx="91440" cy="673735"/>
            </a:xfrm>
            <a:custGeom>
              <a:avLst/>
              <a:gdLst/>
              <a:ahLst/>
              <a:cxnLst/>
              <a:rect l="l" t="t" r="r" b="b"/>
              <a:pathLst>
                <a:path w="91440" h="673734">
                  <a:moveTo>
                    <a:pt x="62801" y="0"/>
                  </a:moveTo>
                  <a:lnTo>
                    <a:pt x="28638" y="0"/>
                  </a:lnTo>
                  <a:lnTo>
                    <a:pt x="17487" y="2250"/>
                  </a:lnTo>
                  <a:lnTo>
                    <a:pt x="8385" y="8382"/>
                  </a:lnTo>
                  <a:lnTo>
                    <a:pt x="2249" y="17466"/>
                  </a:lnTo>
                  <a:lnTo>
                    <a:pt x="0" y="28575"/>
                  </a:lnTo>
                  <a:lnTo>
                    <a:pt x="0" y="644969"/>
                  </a:lnTo>
                  <a:lnTo>
                    <a:pt x="2249" y="656120"/>
                  </a:lnTo>
                  <a:lnTo>
                    <a:pt x="8385" y="665222"/>
                  </a:lnTo>
                  <a:lnTo>
                    <a:pt x="17487" y="671358"/>
                  </a:lnTo>
                  <a:lnTo>
                    <a:pt x="28638" y="673608"/>
                  </a:lnTo>
                  <a:lnTo>
                    <a:pt x="62801" y="673608"/>
                  </a:lnTo>
                  <a:lnTo>
                    <a:pt x="73952" y="671358"/>
                  </a:lnTo>
                  <a:lnTo>
                    <a:pt x="83054" y="665222"/>
                  </a:lnTo>
                  <a:lnTo>
                    <a:pt x="89190" y="656120"/>
                  </a:lnTo>
                  <a:lnTo>
                    <a:pt x="91440" y="644969"/>
                  </a:lnTo>
                  <a:lnTo>
                    <a:pt x="91440" y="28575"/>
                  </a:lnTo>
                  <a:lnTo>
                    <a:pt x="89190" y="17466"/>
                  </a:lnTo>
                  <a:lnTo>
                    <a:pt x="83054" y="8382"/>
                  </a:lnTo>
                  <a:lnTo>
                    <a:pt x="73952" y="2250"/>
                  </a:lnTo>
                  <a:lnTo>
                    <a:pt x="62801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12037" y="6659117"/>
            <a:ext cx="65824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Зарождение</a:t>
            </a:r>
            <a:r>
              <a:rPr sz="15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знаковых</a:t>
            </a:r>
            <a:r>
              <a:rPr sz="15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систем</a:t>
            </a:r>
            <a:r>
              <a:rPr sz="15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r>
              <a:rPr sz="1500" spc="90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предпосылки</a:t>
            </a:r>
            <a:r>
              <a:rPr sz="15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к</a:t>
            </a:r>
            <a:r>
              <a:rPr sz="15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появлению</a:t>
            </a:r>
            <a:r>
              <a:rPr sz="15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письменности</a:t>
            </a:r>
            <a:r>
              <a:rPr sz="15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25939" y="4695571"/>
            <a:ext cx="3035935" cy="1383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spc="-10" dirty="0">
                <a:solidFill>
                  <a:srgbClr val="171717"/>
                </a:solidFill>
                <a:latin typeface="Cambria"/>
                <a:cs typeface="Cambria"/>
              </a:rPr>
              <a:t>Искусство</a:t>
            </a:r>
            <a:endParaRPr sz="51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715"/>
              </a:spcBef>
            </a:pP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Отражение</a:t>
            </a:r>
            <a:r>
              <a:rPr sz="15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мира</a:t>
            </a:r>
            <a:r>
              <a:rPr sz="15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dirty="0">
                <a:solidFill>
                  <a:srgbClr val="2A2A2A"/>
                </a:solidFill>
                <a:latin typeface="Cambria"/>
                <a:cs typeface="Cambria"/>
              </a:rPr>
              <a:t>в</a:t>
            </a:r>
            <a:r>
              <a:rPr sz="15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500" spc="-10" dirty="0">
                <a:solidFill>
                  <a:srgbClr val="2A2A2A"/>
                </a:solidFill>
                <a:latin typeface="Cambria"/>
                <a:cs typeface="Cambria"/>
              </a:rPr>
              <a:t>образах</a:t>
            </a:r>
            <a:endParaRPr sz="15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432792" y="5471159"/>
            <a:ext cx="2092960" cy="2713355"/>
            <a:chOff x="12432792" y="5471159"/>
            <a:chExt cx="2092960" cy="2713355"/>
          </a:xfrm>
        </p:grpSpPr>
        <p:sp>
          <p:nvSpPr>
            <p:cNvPr id="24" name="object 24">
              <a:hlinkClick r:id="rId3"/>
            </p:cNvPr>
            <p:cNvSpPr/>
            <p:nvPr/>
          </p:nvSpPr>
          <p:spPr>
            <a:xfrm>
              <a:off x="12900660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>
              <a:hlinkClick r:id="rId3"/>
            </p:cNvPr>
            <p:cNvSpPr/>
            <p:nvPr/>
          </p:nvSpPr>
          <p:spPr>
            <a:xfrm>
              <a:off x="12900660" y="7761731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32792" y="5471159"/>
              <a:ext cx="1810511" cy="2534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0851" y="915924"/>
            <a:ext cx="608330" cy="299085"/>
          </a:xfrm>
          <a:custGeom>
            <a:avLst/>
            <a:gdLst/>
            <a:ahLst/>
            <a:cxnLst/>
            <a:rect l="l" t="t" r="r" b="b"/>
            <a:pathLst>
              <a:path w="608330" h="299084">
                <a:moveTo>
                  <a:pt x="585851" y="0"/>
                </a:moveTo>
                <a:lnTo>
                  <a:pt x="22174" y="0"/>
                </a:lnTo>
                <a:lnTo>
                  <a:pt x="13544" y="1740"/>
                </a:lnTo>
                <a:lnTo>
                  <a:pt x="6496" y="6492"/>
                </a:lnTo>
                <a:lnTo>
                  <a:pt x="1743" y="13555"/>
                </a:lnTo>
                <a:lnTo>
                  <a:pt x="0" y="22225"/>
                </a:lnTo>
                <a:lnTo>
                  <a:pt x="0" y="276478"/>
                </a:lnTo>
                <a:lnTo>
                  <a:pt x="1743" y="285148"/>
                </a:lnTo>
                <a:lnTo>
                  <a:pt x="6496" y="292211"/>
                </a:lnTo>
                <a:lnTo>
                  <a:pt x="13544" y="296963"/>
                </a:lnTo>
                <a:lnTo>
                  <a:pt x="22174" y="298703"/>
                </a:lnTo>
                <a:lnTo>
                  <a:pt x="585851" y="298703"/>
                </a:lnTo>
                <a:lnTo>
                  <a:pt x="594520" y="296963"/>
                </a:lnTo>
                <a:lnTo>
                  <a:pt x="601583" y="292211"/>
                </a:lnTo>
                <a:lnTo>
                  <a:pt x="606335" y="285148"/>
                </a:lnTo>
                <a:lnTo>
                  <a:pt x="608076" y="276478"/>
                </a:lnTo>
                <a:lnTo>
                  <a:pt x="608076" y="22225"/>
                </a:lnTo>
                <a:lnTo>
                  <a:pt x="606335" y="13555"/>
                </a:lnTo>
                <a:lnTo>
                  <a:pt x="601583" y="6492"/>
                </a:lnTo>
                <a:lnTo>
                  <a:pt x="594520" y="1740"/>
                </a:lnTo>
                <a:lnTo>
                  <a:pt x="585851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18794" y="955293"/>
            <a:ext cx="38735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ИТОГ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7847" y="1224788"/>
            <a:ext cx="7044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71717"/>
                </a:solidFill>
              </a:rPr>
              <a:t>Наследие</a:t>
            </a:r>
            <a:r>
              <a:rPr sz="3600" spc="10" dirty="0">
                <a:solidFill>
                  <a:srgbClr val="171717"/>
                </a:solidFill>
              </a:rPr>
              <a:t> </a:t>
            </a:r>
            <a:r>
              <a:rPr sz="3600" dirty="0">
                <a:solidFill>
                  <a:srgbClr val="171717"/>
                </a:solidFill>
              </a:rPr>
              <a:t>первобытной </a:t>
            </a:r>
            <a:r>
              <a:rPr sz="3600" spc="-10" dirty="0">
                <a:solidFill>
                  <a:srgbClr val="171717"/>
                </a:solidFill>
              </a:rPr>
              <a:t>культуры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93165" y="2920110"/>
            <a:ext cx="343916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A2A2A"/>
                </a:solidFill>
                <a:latin typeface="Cambria"/>
                <a:cs typeface="Cambria"/>
              </a:rPr>
              <a:t>Культурные</a:t>
            </a:r>
            <a:r>
              <a:rPr sz="180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A2A2A"/>
                </a:solidFill>
                <a:latin typeface="Cambria"/>
                <a:cs typeface="Cambria"/>
              </a:rPr>
              <a:t>достижения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Орудия</a:t>
            </a:r>
            <a:r>
              <a:rPr sz="11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труда</a:t>
            </a:r>
            <a:r>
              <a:rPr sz="11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150" i="1" spc="-3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архитектура</a:t>
            </a:r>
            <a:r>
              <a:rPr sz="11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150" i="1" spc="-4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искусство</a:t>
            </a:r>
            <a:r>
              <a:rPr sz="115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1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религия</a:t>
            </a:r>
            <a:r>
              <a:rPr sz="11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50" dirty="0">
                <a:solidFill>
                  <a:srgbClr val="2A2A2A"/>
                </a:solidFill>
                <a:latin typeface="Bahnschrift"/>
                <a:cs typeface="Bahnschrift"/>
              </a:rPr>
              <a:t>—</a:t>
            </a:r>
            <a:endParaRPr sz="1150">
              <a:latin typeface="Bahnschrift"/>
              <a:cs typeface="Bahnschrif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фундамент</a:t>
            </a:r>
            <a:r>
              <a:rPr sz="115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всей</a:t>
            </a:r>
            <a:r>
              <a:rPr sz="11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последующей</a:t>
            </a:r>
            <a:r>
              <a:rPr sz="11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10" dirty="0">
                <a:solidFill>
                  <a:srgbClr val="2A2A2A"/>
                </a:solidFill>
                <a:latin typeface="Cambria"/>
                <a:cs typeface="Cambria"/>
              </a:rPr>
              <a:t>культуры</a:t>
            </a:r>
            <a:endParaRPr sz="115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851" y="2057400"/>
            <a:ext cx="13188696" cy="7421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289930" y="2920110"/>
            <a:ext cx="3848735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2A2A"/>
                </a:solidFill>
                <a:latin typeface="Cambria"/>
                <a:cs typeface="Cambria"/>
              </a:rPr>
              <a:t>Влияние</a:t>
            </a:r>
            <a:r>
              <a:rPr sz="18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2A2A2A"/>
                </a:solidFill>
                <a:latin typeface="Cambria"/>
                <a:cs typeface="Cambria"/>
              </a:rPr>
              <a:t>на</a:t>
            </a:r>
            <a:r>
              <a:rPr sz="18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A2A2A"/>
                </a:solidFill>
                <a:latin typeface="Cambria"/>
                <a:cs typeface="Cambria"/>
              </a:rPr>
              <a:t>цивилизации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08700"/>
              </a:lnSpc>
              <a:spcBef>
                <a:spcPts val="740"/>
              </a:spcBef>
            </a:pP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Аграрная</a:t>
            </a:r>
            <a:r>
              <a:rPr sz="11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революция</a:t>
            </a:r>
            <a:r>
              <a:rPr sz="11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150" i="1" spc="-5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социальная</a:t>
            </a:r>
            <a:r>
              <a:rPr sz="11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иерархия</a:t>
            </a:r>
            <a:r>
              <a:rPr sz="11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1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10" dirty="0">
                <a:solidFill>
                  <a:srgbClr val="2A2A2A"/>
                </a:solidFill>
                <a:latin typeface="Cambria"/>
                <a:cs typeface="Cambria"/>
              </a:rPr>
              <a:t>мифология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стали</a:t>
            </a:r>
            <a:r>
              <a:rPr sz="11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основой</a:t>
            </a:r>
            <a:r>
              <a:rPr sz="11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древних</a:t>
            </a:r>
            <a:r>
              <a:rPr sz="11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10" dirty="0">
                <a:solidFill>
                  <a:srgbClr val="2A2A2A"/>
                </a:solidFill>
                <a:latin typeface="Cambria"/>
                <a:cs typeface="Cambria"/>
              </a:rPr>
              <a:t>государств</a:t>
            </a:r>
            <a:endParaRPr sz="115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86925" y="2920110"/>
            <a:ext cx="3591560" cy="775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A2A2A"/>
                </a:solidFill>
                <a:latin typeface="Cambria"/>
                <a:cs typeface="Cambria"/>
              </a:rPr>
              <a:t>Нераскрытые</a:t>
            </a:r>
            <a:r>
              <a:rPr sz="1800" spc="-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2A2A2A"/>
                </a:solidFill>
                <a:latin typeface="Cambria"/>
                <a:cs typeface="Cambria"/>
              </a:rPr>
              <a:t>тайны</a:t>
            </a:r>
            <a:endParaRPr sz="1800">
              <a:latin typeface="Cambria"/>
              <a:cs typeface="Cambria"/>
            </a:endParaRPr>
          </a:p>
          <a:p>
            <a:pPr marL="12700" marR="5080">
              <a:lnSpc>
                <a:spcPct val="108700"/>
              </a:lnSpc>
              <a:spcBef>
                <a:spcPts val="740"/>
              </a:spcBef>
            </a:pP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Мегалиты</a:t>
            </a:r>
            <a:r>
              <a:rPr sz="115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150" i="1" spc="-60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пещерная</a:t>
            </a:r>
            <a:r>
              <a:rPr sz="11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живопись</a:t>
            </a:r>
            <a:r>
              <a:rPr sz="11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1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ритуалы</a:t>
            </a:r>
            <a:r>
              <a:rPr sz="115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до</a:t>
            </a:r>
            <a:r>
              <a:rPr sz="11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сих</a:t>
            </a:r>
            <a:r>
              <a:rPr sz="11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25" dirty="0">
                <a:solidFill>
                  <a:srgbClr val="2A2A2A"/>
                </a:solidFill>
                <a:latin typeface="Cambria"/>
                <a:cs typeface="Cambria"/>
              </a:rPr>
              <a:t>пор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хранят</a:t>
            </a:r>
            <a:r>
              <a:rPr sz="11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загадки</a:t>
            </a:r>
            <a:r>
              <a:rPr sz="11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dirty="0">
                <a:solidFill>
                  <a:srgbClr val="2A2A2A"/>
                </a:solidFill>
                <a:latin typeface="Cambria"/>
                <a:cs typeface="Cambria"/>
              </a:rPr>
              <a:t>первобытного</a:t>
            </a:r>
            <a:r>
              <a:rPr sz="11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150" spc="-20" dirty="0">
                <a:solidFill>
                  <a:srgbClr val="2A2A2A"/>
                </a:solidFill>
                <a:latin typeface="Cambria"/>
                <a:cs typeface="Cambria"/>
              </a:rPr>
              <a:t>мира</a:t>
            </a:r>
            <a:endParaRPr sz="115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97991" y="4640579"/>
            <a:ext cx="9131935" cy="909955"/>
            <a:chOff x="697991" y="4640579"/>
            <a:chExt cx="9131935" cy="909955"/>
          </a:xfrm>
        </p:grpSpPr>
        <p:sp>
          <p:nvSpPr>
            <p:cNvPr id="10" name="object 10"/>
            <p:cNvSpPr/>
            <p:nvPr/>
          </p:nvSpPr>
          <p:spPr>
            <a:xfrm>
              <a:off x="721613" y="4652009"/>
              <a:ext cx="9097010" cy="887094"/>
            </a:xfrm>
            <a:custGeom>
              <a:avLst/>
              <a:gdLst/>
              <a:ahLst/>
              <a:cxnLst/>
              <a:rect l="l" t="t" r="r" b="b"/>
              <a:pathLst>
                <a:path w="9097010" h="887095">
                  <a:moveTo>
                    <a:pt x="0" y="109727"/>
                  </a:moveTo>
                  <a:lnTo>
                    <a:pt x="8620" y="67026"/>
                  </a:lnTo>
                  <a:lnTo>
                    <a:pt x="32127" y="32146"/>
                  </a:lnTo>
                  <a:lnTo>
                    <a:pt x="66994" y="8626"/>
                  </a:lnTo>
                  <a:lnTo>
                    <a:pt x="109689" y="0"/>
                  </a:lnTo>
                  <a:lnTo>
                    <a:pt x="8987028" y="0"/>
                  </a:lnTo>
                  <a:lnTo>
                    <a:pt x="9029729" y="8626"/>
                  </a:lnTo>
                  <a:lnTo>
                    <a:pt x="9064609" y="32146"/>
                  </a:lnTo>
                  <a:lnTo>
                    <a:pt x="9088129" y="67026"/>
                  </a:lnTo>
                  <a:lnTo>
                    <a:pt x="9096756" y="109727"/>
                  </a:lnTo>
                  <a:lnTo>
                    <a:pt x="9096756" y="777239"/>
                  </a:lnTo>
                  <a:lnTo>
                    <a:pt x="9088129" y="819941"/>
                  </a:lnTo>
                  <a:lnTo>
                    <a:pt x="9064609" y="854821"/>
                  </a:lnTo>
                  <a:lnTo>
                    <a:pt x="9029729" y="878341"/>
                  </a:lnTo>
                  <a:lnTo>
                    <a:pt x="8987028" y="886967"/>
                  </a:lnTo>
                  <a:lnTo>
                    <a:pt x="109689" y="886967"/>
                  </a:lnTo>
                  <a:lnTo>
                    <a:pt x="66994" y="878341"/>
                  </a:lnTo>
                  <a:lnTo>
                    <a:pt x="32127" y="854821"/>
                  </a:lnTo>
                  <a:lnTo>
                    <a:pt x="8620" y="819941"/>
                  </a:lnTo>
                  <a:lnTo>
                    <a:pt x="0" y="777239"/>
                  </a:lnTo>
                  <a:lnTo>
                    <a:pt x="0" y="109727"/>
                  </a:lnTo>
                  <a:close/>
                </a:path>
              </a:pathLst>
            </a:custGeom>
            <a:ln w="2286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7991" y="4651247"/>
              <a:ext cx="91440" cy="887094"/>
            </a:xfrm>
            <a:custGeom>
              <a:avLst/>
              <a:gdLst/>
              <a:ahLst/>
              <a:cxnLst/>
              <a:rect l="l" t="t" r="r" b="b"/>
              <a:pathLst>
                <a:path w="91440" h="887095">
                  <a:moveTo>
                    <a:pt x="63652" y="0"/>
                  </a:moveTo>
                  <a:lnTo>
                    <a:pt x="27787" y="0"/>
                  </a:lnTo>
                  <a:lnTo>
                    <a:pt x="16973" y="2184"/>
                  </a:lnTo>
                  <a:lnTo>
                    <a:pt x="8140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859154"/>
                  </a:lnTo>
                  <a:lnTo>
                    <a:pt x="2184" y="869983"/>
                  </a:lnTo>
                  <a:lnTo>
                    <a:pt x="8140" y="878824"/>
                  </a:lnTo>
                  <a:lnTo>
                    <a:pt x="16973" y="884783"/>
                  </a:lnTo>
                  <a:lnTo>
                    <a:pt x="27787" y="886968"/>
                  </a:lnTo>
                  <a:lnTo>
                    <a:pt x="63652" y="886968"/>
                  </a:lnTo>
                  <a:lnTo>
                    <a:pt x="74466" y="884783"/>
                  </a:lnTo>
                  <a:lnTo>
                    <a:pt x="83299" y="878824"/>
                  </a:lnTo>
                  <a:lnTo>
                    <a:pt x="89255" y="869983"/>
                  </a:lnTo>
                  <a:lnTo>
                    <a:pt x="91439" y="859154"/>
                  </a:lnTo>
                  <a:lnTo>
                    <a:pt x="91439" y="27812"/>
                  </a:lnTo>
                  <a:lnTo>
                    <a:pt x="89255" y="16984"/>
                  </a:lnTo>
                  <a:lnTo>
                    <a:pt x="83299" y="8143"/>
                  </a:lnTo>
                  <a:lnTo>
                    <a:pt x="74466" y="2184"/>
                  </a:lnTo>
                  <a:lnTo>
                    <a:pt x="63652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07847" y="4172458"/>
            <a:ext cx="8307070" cy="918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1717"/>
                </a:solidFill>
                <a:latin typeface="Cambria"/>
                <a:cs typeface="Cambria"/>
              </a:rPr>
              <a:t>Ключевые</a:t>
            </a:r>
            <a:r>
              <a:rPr sz="1800" spc="65" dirty="0">
                <a:solidFill>
                  <a:srgbClr val="171717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mbria"/>
                <a:cs typeface="Cambria"/>
              </a:rPr>
              <a:t>выводы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15"/>
              </a:spcBef>
            </a:pPr>
            <a:endParaRPr sz="1800">
              <a:latin typeface="Cambria"/>
              <a:cs typeface="Cambria"/>
            </a:endParaRPr>
          </a:p>
          <a:p>
            <a:pPr marL="288925">
              <a:lnSpc>
                <a:spcPct val="100000"/>
              </a:lnSpc>
              <a:spcBef>
                <a:spcPts val="5"/>
              </a:spcBef>
            </a:pP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Первобытная</a:t>
            </a:r>
            <a:r>
              <a:rPr sz="1450" spc="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эпоха</a:t>
            </a:r>
            <a:r>
              <a:rPr sz="14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заложила</a:t>
            </a:r>
            <a:r>
              <a:rPr sz="14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универсальные основы</a:t>
            </a:r>
            <a:r>
              <a:rPr sz="14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человеческой</a:t>
            </a:r>
            <a:r>
              <a:rPr sz="14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культуры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 социальности</a:t>
            </a:r>
            <a:r>
              <a:rPr sz="14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97991" y="5678423"/>
            <a:ext cx="9131935" cy="675640"/>
            <a:chOff x="697991" y="5678423"/>
            <a:chExt cx="9131935" cy="675640"/>
          </a:xfrm>
        </p:grpSpPr>
        <p:sp>
          <p:nvSpPr>
            <p:cNvPr id="14" name="object 14"/>
            <p:cNvSpPr/>
            <p:nvPr/>
          </p:nvSpPr>
          <p:spPr>
            <a:xfrm>
              <a:off x="721613" y="5689853"/>
              <a:ext cx="9097010" cy="652780"/>
            </a:xfrm>
            <a:custGeom>
              <a:avLst/>
              <a:gdLst/>
              <a:ahLst/>
              <a:cxnLst/>
              <a:rect l="l" t="t" r="r" b="b"/>
              <a:pathLst>
                <a:path w="9097010" h="652779">
                  <a:moveTo>
                    <a:pt x="0" y="109855"/>
                  </a:moveTo>
                  <a:lnTo>
                    <a:pt x="8629" y="67079"/>
                  </a:lnTo>
                  <a:lnTo>
                    <a:pt x="32162" y="32162"/>
                  </a:lnTo>
                  <a:lnTo>
                    <a:pt x="67069" y="8628"/>
                  </a:lnTo>
                  <a:lnTo>
                    <a:pt x="109816" y="0"/>
                  </a:lnTo>
                  <a:lnTo>
                    <a:pt x="8986901" y="0"/>
                  </a:lnTo>
                  <a:lnTo>
                    <a:pt x="9029676" y="8628"/>
                  </a:lnTo>
                  <a:lnTo>
                    <a:pt x="9064593" y="32162"/>
                  </a:lnTo>
                  <a:lnTo>
                    <a:pt x="9088127" y="67079"/>
                  </a:lnTo>
                  <a:lnTo>
                    <a:pt x="9096756" y="109855"/>
                  </a:lnTo>
                  <a:lnTo>
                    <a:pt x="9096756" y="542417"/>
                  </a:lnTo>
                  <a:lnTo>
                    <a:pt x="9088127" y="585192"/>
                  </a:lnTo>
                  <a:lnTo>
                    <a:pt x="9064593" y="620109"/>
                  </a:lnTo>
                  <a:lnTo>
                    <a:pt x="9029676" y="643643"/>
                  </a:lnTo>
                  <a:lnTo>
                    <a:pt x="8986901" y="652272"/>
                  </a:lnTo>
                  <a:lnTo>
                    <a:pt x="109816" y="652272"/>
                  </a:lnTo>
                  <a:lnTo>
                    <a:pt x="67069" y="643643"/>
                  </a:lnTo>
                  <a:lnTo>
                    <a:pt x="32162" y="620109"/>
                  </a:lnTo>
                  <a:lnTo>
                    <a:pt x="8629" y="585192"/>
                  </a:lnTo>
                  <a:lnTo>
                    <a:pt x="0" y="542417"/>
                  </a:lnTo>
                  <a:lnTo>
                    <a:pt x="0" y="109855"/>
                  </a:lnTo>
                  <a:close/>
                </a:path>
              </a:pathLst>
            </a:custGeom>
            <a:ln w="2286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7991" y="5689091"/>
              <a:ext cx="91440" cy="652780"/>
            </a:xfrm>
            <a:custGeom>
              <a:avLst/>
              <a:gdLst/>
              <a:ahLst/>
              <a:cxnLst/>
              <a:rect l="l" t="t" r="r" b="b"/>
              <a:pathLst>
                <a:path w="91440" h="652779">
                  <a:moveTo>
                    <a:pt x="63652" y="0"/>
                  </a:moveTo>
                  <a:lnTo>
                    <a:pt x="27787" y="0"/>
                  </a:lnTo>
                  <a:lnTo>
                    <a:pt x="16973" y="2184"/>
                  </a:lnTo>
                  <a:lnTo>
                    <a:pt x="8140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624458"/>
                  </a:lnTo>
                  <a:lnTo>
                    <a:pt x="2184" y="635287"/>
                  </a:lnTo>
                  <a:lnTo>
                    <a:pt x="8140" y="644128"/>
                  </a:lnTo>
                  <a:lnTo>
                    <a:pt x="16973" y="650087"/>
                  </a:lnTo>
                  <a:lnTo>
                    <a:pt x="27787" y="652271"/>
                  </a:lnTo>
                  <a:lnTo>
                    <a:pt x="63652" y="652271"/>
                  </a:lnTo>
                  <a:lnTo>
                    <a:pt x="74466" y="650087"/>
                  </a:lnTo>
                  <a:lnTo>
                    <a:pt x="83299" y="644128"/>
                  </a:lnTo>
                  <a:lnTo>
                    <a:pt x="89255" y="635287"/>
                  </a:lnTo>
                  <a:lnTo>
                    <a:pt x="91439" y="624458"/>
                  </a:lnTo>
                  <a:lnTo>
                    <a:pt x="91439" y="27812"/>
                  </a:lnTo>
                  <a:lnTo>
                    <a:pt x="89255" y="16984"/>
                  </a:lnTo>
                  <a:lnTo>
                    <a:pt x="83299" y="8143"/>
                  </a:lnTo>
                  <a:lnTo>
                    <a:pt x="74466" y="2184"/>
                  </a:lnTo>
                  <a:lnTo>
                    <a:pt x="63652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4605" y="5882766"/>
            <a:ext cx="790384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Синкретизм и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мифологическое</a:t>
            </a:r>
            <a:r>
              <a:rPr sz="14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мышление</a:t>
            </a:r>
            <a:r>
              <a:rPr sz="145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определили</a:t>
            </a:r>
            <a:r>
              <a:rPr sz="1450" spc="-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характер</a:t>
            </a:r>
            <a:r>
              <a:rPr sz="145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всей архаической</a:t>
            </a:r>
            <a:r>
              <a:rPr sz="14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культуры</a:t>
            </a:r>
            <a:r>
              <a:rPr sz="14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7991" y="6481571"/>
            <a:ext cx="9131935" cy="675640"/>
            <a:chOff x="697991" y="6481571"/>
            <a:chExt cx="9131935" cy="675640"/>
          </a:xfrm>
        </p:grpSpPr>
        <p:sp>
          <p:nvSpPr>
            <p:cNvPr id="18" name="object 18"/>
            <p:cNvSpPr/>
            <p:nvPr/>
          </p:nvSpPr>
          <p:spPr>
            <a:xfrm>
              <a:off x="721613" y="6493001"/>
              <a:ext cx="9097010" cy="652780"/>
            </a:xfrm>
            <a:custGeom>
              <a:avLst/>
              <a:gdLst/>
              <a:ahLst/>
              <a:cxnLst/>
              <a:rect l="l" t="t" r="r" b="b"/>
              <a:pathLst>
                <a:path w="9097010" h="652779">
                  <a:moveTo>
                    <a:pt x="0" y="109855"/>
                  </a:moveTo>
                  <a:lnTo>
                    <a:pt x="8629" y="67079"/>
                  </a:lnTo>
                  <a:lnTo>
                    <a:pt x="32162" y="32162"/>
                  </a:lnTo>
                  <a:lnTo>
                    <a:pt x="67069" y="8628"/>
                  </a:lnTo>
                  <a:lnTo>
                    <a:pt x="109816" y="0"/>
                  </a:lnTo>
                  <a:lnTo>
                    <a:pt x="8986901" y="0"/>
                  </a:lnTo>
                  <a:lnTo>
                    <a:pt x="9029676" y="8628"/>
                  </a:lnTo>
                  <a:lnTo>
                    <a:pt x="9064593" y="32162"/>
                  </a:lnTo>
                  <a:lnTo>
                    <a:pt x="9088127" y="67079"/>
                  </a:lnTo>
                  <a:lnTo>
                    <a:pt x="9096756" y="109855"/>
                  </a:lnTo>
                  <a:lnTo>
                    <a:pt x="9096756" y="542455"/>
                  </a:lnTo>
                  <a:lnTo>
                    <a:pt x="9088127" y="585197"/>
                  </a:lnTo>
                  <a:lnTo>
                    <a:pt x="9064593" y="620104"/>
                  </a:lnTo>
                  <a:lnTo>
                    <a:pt x="9029676" y="643640"/>
                  </a:lnTo>
                  <a:lnTo>
                    <a:pt x="8986901" y="652272"/>
                  </a:lnTo>
                  <a:lnTo>
                    <a:pt x="109816" y="652272"/>
                  </a:lnTo>
                  <a:lnTo>
                    <a:pt x="67069" y="643640"/>
                  </a:lnTo>
                  <a:lnTo>
                    <a:pt x="32162" y="620104"/>
                  </a:lnTo>
                  <a:lnTo>
                    <a:pt x="8629" y="585197"/>
                  </a:lnTo>
                  <a:lnTo>
                    <a:pt x="0" y="542455"/>
                  </a:lnTo>
                  <a:lnTo>
                    <a:pt x="0" y="109855"/>
                  </a:lnTo>
                  <a:close/>
                </a:path>
              </a:pathLst>
            </a:custGeom>
            <a:ln w="2286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97991" y="6492239"/>
              <a:ext cx="91440" cy="652780"/>
            </a:xfrm>
            <a:custGeom>
              <a:avLst/>
              <a:gdLst/>
              <a:ahLst/>
              <a:cxnLst/>
              <a:rect l="l" t="t" r="r" b="b"/>
              <a:pathLst>
                <a:path w="91440" h="652779">
                  <a:moveTo>
                    <a:pt x="63652" y="0"/>
                  </a:moveTo>
                  <a:lnTo>
                    <a:pt x="27787" y="0"/>
                  </a:lnTo>
                  <a:lnTo>
                    <a:pt x="16973" y="2184"/>
                  </a:lnTo>
                  <a:lnTo>
                    <a:pt x="8140" y="8143"/>
                  </a:lnTo>
                  <a:lnTo>
                    <a:pt x="2184" y="16984"/>
                  </a:lnTo>
                  <a:lnTo>
                    <a:pt x="0" y="27812"/>
                  </a:lnTo>
                  <a:lnTo>
                    <a:pt x="0" y="624484"/>
                  </a:lnTo>
                  <a:lnTo>
                    <a:pt x="2184" y="635298"/>
                  </a:lnTo>
                  <a:lnTo>
                    <a:pt x="8140" y="644131"/>
                  </a:lnTo>
                  <a:lnTo>
                    <a:pt x="16973" y="650087"/>
                  </a:lnTo>
                  <a:lnTo>
                    <a:pt x="27787" y="652272"/>
                  </a:lnTo>
                  <a:lnTo>
                    <a:pt x="63652" y="652272"/>
                  </a:lnTo>
                  <a:lnTo>
                    <a:pt x="74466" y="650087"/>
                  </a:lnTo>
                  <a:lnTo>
                    <a:pt x="83299" y="644131"/>
                  </a:lnTo>
                  <a:lnTo>
                    <a:pt x="89255" y="635298"/>
                  </a:lnTo>
                  <a:lnTo>
                    <a:pt x="91439" y="624484"/>
                  </a:lnTo>
                  <a:lnTo>
                    <a:pt x="91439" y="27812"/>
                  </a:lnTo>
                  <a:lnTo>
                    <a:pt x="89255" y="16984"/>
                  </a:lnTo>
                  <a:lnTo>
                    <a:pt x="83299" y="8143"/>
                  </a:lnTo>
                  <a:lnTo>
                    <a:pt x="74466" y="2184"/>
                  </a:lnTo>
                  <a:lnTo>
                    <a:pt x="63652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84605" y="6685915"/>
            <a:ext cx="743140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Неолитическая</a:t>
            </a:r>
            <a:r>
              <a:rPr sz="1450" spc="5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революция</a:t>
            </a:r>
            <a:r>
              <a:rPr sz="145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стала</a:t>
            </a:r>
            <a:r>
              <a:rPr sz="14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точкой</a:t>
            </a:r>
            <a:r>
              <a:rPr sz="145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перехода</a:t>
            </a:r>
            <a:r>
              <a:rPr sz="145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к</a:t>
            </a:r>
            <a:r>
              <a:rPr sz="1450" spc="2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цивилизации</a:t>
            </a:r>
            <a:r>
              <a:rPr sz="14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dirty="0">
                <a:solidFill>
                  <a:srgbClr val="2A2A2A"/>
                </a:solidFill>
                <a:latin typeface="Cambria"/>
                <a:cs typeface="Cambria"/>
              </a:rPr>
              <a:t>и</a:t>
            </a:r>
            <a:r>
              <a:rPr sz="145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50" spc="-10" dirty="0">
                <a:solidFill>
                  <a:srgbClr val="2A2A2A"/>
                </a:solidFill>
                <a:latin typeface="Cambria"/>
                <a:cs typeface="Cambria"/>
              </a:rPr>
              <a:t>государственности</a:t>
            </a:r>
            <a:r>
              <a:rPr sz="145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276331" y="4117847"/>
            <a:ext cx="4249420" cy="4066540"/>
            <a:chOff x="10276331" y="4117847"/>
            <a:chExt cx="4249420" cy="4066540"/>
          </a:xfrm>
        </p:grpSpPr>
        <p:sp>
          <p:nvSpPr>
            <p:cNvPr id="22" name="object 22">
              <a:hlinkClick r:id="rId3"/>
            </p:cNvPr>
            <p:cNvSpPr/>
            <p:nvPr/>
          </p:nvSpPr>
          <p:spPr>
            <a:xfrm>
              <a:off x="12900659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1618488" y="0"/>
                  </a:moveTo>
                  <a:lnTo>
                    <a:pt x="0" y="0"/>
                  </a:lnTo>
                  <a:lnTo>
                    <a:pt x="0" y="416052"/>
                  </a:lnTo>
                  <a:lnTo>
                    <a:pt x="1618488" y="416052"/>
                  </a:lnTo>
                  <a:lnTo>
                    <a:pt x="1618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hlinkClick r:id="rId3"/>
            </p:cNvPr>
            <p:cNvSpPr/>
            <p:nvPr/>
          </p:nvSpPr>
          <p:spPr>
            <a:xfrm>
              <a:off x="12900659" y="7761732"/>
              <a:ext cx="1618615" cy="416559"/>
            </a:xfrm>
            <a:custGeom>
              <a:avLst/>
              <a:gdLst/>
              <a:ahLst/>
              <a:cxnLst/>
              <a:rect l="l" t="t" r="r" b="b"/>
              <a:pathLst>
                <a:path w="1618615" h="416559">
                  <a:moveTo>
                    <a:pt x="0" y="416052"/>
                  </a:moveTo>
                  <a:lnTo>
                    <a:pt x="1618488" y="416052"/>
                  </a:lnTo>
                  <a:lnTo>
                    <a:pt x="1618488" y="0"/>
                  </a:lnTo>
                  <a:lnTo>
                    <a:pt x="0" y="0"/>
                  </a:lnTo>
                  <a:lnTo>
                    <a:pt x="0" y="41605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6331" y="4117847"/>
              <a:ext cx="3735324" cy="3735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pc="-20" dirty="0"/>
              <a:t>http</a:t>
            </a:r>
            <a:r>
              <a:rPr spc="-20" dirty="0">
                <a:hlinkClick r:id="rId2"/>
              </a:rPr>
              <a:t>s://www.mudriyfilosof.ru/2012/10/blog-post_8-</a:t>
            </a:r>
            <a:r>
              <a:rPr spc="-10" dirty="0">
                <a:hlinkClick r:id="rId2"/>
              </a:rPr>
              <a:t>3.html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spc="-20" dirty="0"/>
              <a:t>https://ode2.susu.ru/book/kulturology/Cult/2-</a:t>
            </a:r>
            <a:r>
              <a:rPr spc="-10" dirty="0"/>
              <a:t>1-3.htm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Clr>
                <a:srgbClr val="000000"/>
              </a:buClr>
              <a:buFont typeface="Arial MT"/>
              <a:buChar char="•"/>
              <a:tabLst>
                <a:tab pos="299085" algn="l"/>
              </a:tabLst>
            </a:pPr>
            <a:r>
              <a:rPr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https://www.kgau.ru/distance/culture/cont/culturologia/tema_07.html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spc="-10" dirty="0"/>
              <a:t>https://bguor.ru/subjects/cherenova.ru/html/mhk/mhk_01.htm</a:t>
            </a: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spc="-20" dirty="0"/>
              <a:t>Художественная</a:t>
            </a:r>
            <a:r>
              <a:rPr spc="-35" dirty="0"/>
              <a:t> </a:t>
            </a:r>
            <a:r>
              <a:rPr spc="-20" dirty="0"/>
              <a:t>культура</a:t>
            </a:r>
            <a:r>
              <a:rPr spc="-35" dirty="0"/>
              <a:t> </a:t>
            </a:r>
            <a:r>
              <a:rPr spc="-10" dirty="0"/>
              <a:t>первобытного</a:t>
            </a:r>
            <a:r>
              <a:rPr spc="-15" dirty="0"/>
              <a:t> </a:t>
            </a:r>
            <a:r>
              <a:rPr dirty="0"/>
              <a:t>общества.</a:t>
            </a:r>
            <a:r>
              <a:rPr spc="-25" dirty="0"/>
              <a:t> </a:t>
            </a:r>
            <a:r>
              <a:rPr dirty="0"/>
              <a:t>//</a:t>
            </a:r>
            <a:r>
              <a:rPr spc="-25" dirty="0"/>
              <a:t> </a:t>
            </a:r>
            <a:r>
              <a:rPr dirty="0"/>
              <a:t>СПб:</a:t>
            </a:r>
            <a:r>
              <a:rPr spc="-20" dirty="0"/>
              <a:t> </a:t>
            </a:r>
            <a:r>
              <a:rPr spc="-10" dirty="0"/>
              <a:t>«Славия». </a:t>
            </a:r>
            <a:r>
              <a:rPr dirty="0"/>
              <a:t>1994.</a:t>
            </a:r>
            <a:r>
              <a:rPr spc="-15" dirty="0"/>
              <a:t> </a:t>
            </a:r>
            <a:r>
              <a:rPr dirty="0"/>
              <a:t>416</a:t>
            </a:r>
            <a:r>
              <a:rPr spc="-5" dirty="0"/>
              <a:t> </a:t>
            </a:r>
            <a:r>
              <a:rPr dirty="0"/>
              <a:t>с.</a:t>
            </a:r>
            <a:r>
              <a:rPr spc="-15" dirty="0"/>
              <a:t> </a:t>
            </a:r>
            <a:r>
              <a:rPr dirty="0"/>
              <a:t>ISBN</a:t>
            </a:r>
            <a:r>
              <a:rPr spc="-15" dirty="0"/>
              <a:t> </a:t>
            </a:r>
            <a:r>
              <a:rPr spc="-10" dirty="0"/>
              <a:t>5-</a:t>
            </a:r>
            <a:r>
              <a:rPr spc="-20" dirty="0"/>
              <a:t>7664-1019-</a:t>
            </a:r>
            <a:r>
              <a:rPr dirty="0"/>
              <a:t>0</a:t>
            </a:r>
            <a:r>
              <a:rPr spc="-10" dirty="0"/>
              <a:t> </a:t>
            </a:r>
            <a:r>
              <a:rPr dirty="0"/>
              <a:t>(Мировая</a:t>
            </a:r>
            <a:r>
              <a:rPr spc="10" dirty="0"/>
              <a:t> </a:t>
            </a:r>
            <a:r>
              <a:rPr spc="-20" dirty="0"/>
              <a:t>художественная</a:t>
            </a:r>
            <a:r>
              <a:rPr spc="-25" dirty="0"/>
              <a:t> </a:t>
            </a:r>
            <a:r>
              <a:rPr spc="-10" dirty="0"/>
              <a:t>культура, </a:t>
            </a:r>
            <a:r>
              <a:rPr dirty="0"/>
              <a:t>1.</a:t>
            </a:r>
            <a:r>
              <a:rPr spc="-40" dirty="0"/>
              <a:t> </a:t>
            </a:r>
            <a:r>
              <a:rPr dirty="0"/>
              <a:t>[см.</a:t>
            </a:r>
            <a:r>
              <a:rPr spc="-40" dirty="0"/>
              <a:t> </a:t>
            </a:r>
            <a:r>
              <a:rPr dirty="0"/>
              <a:t>также</a:t>
            </a:r>
            <a:r>
              <a:rPr spc="-30" dirty="0"/>
              <a:t> </a:t>
            </a:r>
            <a:r>
              <a:rPr dirty="0"/>
              <a:t>т.</a:t>
            </a:r>
            <a:r>
              <a:rPr spc="-40" dirty="0"/>
              <a:t> </a:t>
            </a:r>
            <a:r>
              <a:rPr dirty="0"/>
              <a:t>2])</a:t>
            </a:r>
            <a:r>
              <a:rPr spc="-35" dirty="0"/>
              <a:t> </a:t>
            </a:r>
            <a:r>
              <a:rPr dirty="0"/>
              <a:t>Сост.</a:t>
            </a:r>
            <a:r>
              <a:rPr spc="-25" dirty="0"/>
              <a:t> </a:t>
            </a:r>
            <a:r>
              <a:rPr dirty="0"/>
              <a:t>И.А.</a:t>
            </a:r>
            <a:r>
              <a:rPr spc="-45" dirty="0"/>
              <a:t> </a:t>
            </a:r>
            <a:r>
              <a:rPr spc="-10" dirty="0"/>
              <a:t>Химик.</a:t>
            </a:r>
          </a:p>
          <a:p>
            <a:pPr marL="299085" marR="749300" indent="-287020">
              <a:lnSpc>
                <a:spcPct val="100000"/>
              </a:lnSpc>
              <a:spcBef>
                <a:spcPts val="2165"/>
              </a:spcBef>
              <a:buFont typeface="Arial MT"/>
              <a:buChar char="•"/>
              <a:tabLst>
                <a:tab pos="299085" algn="l"/>
              </a:tabLst>
            </a:pPr>
            <a:r>
              <a:rPr dirty="0"/>
              <a:t>Под</a:t>
            </a:r>
            <a:r>
              <a:rPr spc="-60" dirty="0"/>
              <a:t> </a:t>
            </a:r>
            <a:r>
              <a:rPr dirty="0"/>
              <a:t>редакцией</a:t>
            </a:r>
            <a:r>
              <a:rPr spc="-55" dirty="0"/>
              <a:t> </a:t>
            </a:r>
            <a:r>
              <a:rPr dirty="0"/>
              <a:t>и</a:t>
            </a:r>
            <a:r>
              <a:rPr spc="-55" dirty="0"/>
              <a:t> </a:t>
            </a:r>
            <a:r>
              <a:rPr dirty="0"/>
              <a:t>с</a:t>
            </a:r>
            <a:r>
              <a:rPr spc="-50" dirty="0"/>
              <a:t> </a:t>
            </a:r>
            <a:r>
              <a:rPr spc="-10" dirty="0"/>
              <a:t>предисловием</a:t>
            </a:r>
            <a:r>
              <a:rPr spc="-50" dirty="0"/>
              <a:t> </a:t>
            </a:r>
            <a:r>
              <a:rPr dirty="0"/>
              <a:t>доктора</a:t>
            </a:r>
            <a:r>
              <a:rPr spc="-55" dirty="0"/>
              <a:t> </a:t>
            </a:r>
            <a:r>
              <a:rPr dirty="0"/>
              <a:t>философских</a:t>
            </a:r>
            <a:r>
              <a:rPr spc="-40" dirty="0"/>
              <a:t> </a:t>
            </a:r>
            <a:r>
              <a:rPr spc="-20" dirty="0"/>
              <a:t>наук </a:t>
            </a:r>
            <a:r>
              <a:rPr dirty="0"/>
              <a:t>профессора</a:t>
            </a:r>
            <a:r>
              <a:rPr spc="-45" dirty="0"/>
              <a:t> </a:t>
            </a:r>
            <a:r>
              <a:rPr dirty="0"/>
              <a:t>М.С.</a:t>
            </a:r>
            <a:r>
              <a:rPr spc="-70" dirty="0"/>
              <a:t> </a:t>
            </a:r>
            <a:r>
              <a:rPr spc="-10" dirty="0"/>
              <a:t>Кагана.</a:t>
            </a:r>
          </a:p>
          <a:p>
            <a:pPr marL="299085" indent="-286385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spc="-10" dirty="0"/>
              <a:t>Рецензент</a:t>
            </a:r>
            <a:r>
              <a:rPr spc="-60" dirty="0"/>
              <a:t> </a:t>
            </a:r>
            <a:r>
              <a:rPr dirty="0"/>
              <a:t>М.Ю.</a:t>
            </a:r>
            <a:r>
              <a:rPr spc="-65" dirty="0"/>
              <a:t> </a:t>
            </a:r>
            <a:r>
              <a:rPr spc="-25" dirty="0"/>
              <a:t>Герман,</a:t>
            </a:r>
            <a:r>
              <a:rPr spc="-50" dirty="0"/>
              <a:t> </a:t>
            </a:r>
            <a:r>
              <a:rPr dirty="0"/>
              <a:t>доктор</a:t>
            </a:r>
            <a:r>
              <a:rPr spc="-65" dirty="0"/>
              <a:t> </a:t>
            </a:r>
            <a:r>
              <a:rPr spc="-10" dirty="0"/>
              <a:t>искусствоведения,</a:t>
            </a:r>
            <a:r>
              <a:rPr spc="-45" dirty="0"/>
              <a:t> </a:t>
            </a:r>
            <a:r>
              <a:rPr dirty="0"/>
              <a:t>профессор,</a:t>
            </a:r>
            <a:r>
              <a:rPr spc="-45" dirty="0"/>
              <a:t> </a:t>
            </a:r>
            <a:r>
              <a:rPr spc="-20" dirty="0"/>
              <a:t>член</a:t>
            </a:r>
          </a:p>
          <a:p>
            <a:pPr marL="299085">
              <a:lnSpc>
                <a:spcPct val="100000"/>
              </a:lnSpc>
            </a:pPr>
            <a:r>
              <a:rPr spc="-10" dirty="0"/>
              <a:t>Международной</a:t>
            </a:r>
            <a:r>
              <a:rPr spc="-70" dirty="0"/>
              <a:t> </a:t>
            </a:r>
            <a:r>
              <a:rPr dirty="0"/>
              <a:t>ассоциации</a:t>
            </a:r>
            <a:r>
              <a:rPr spc="-20" dirty="0"/>
              <a:t> </a:t>
            </a:r>
            <a:r>
              <a:rPr spc="-10" dirty="0"/>
              <a:t>художественных</a:t>
            </a:r>
            <a:r>
              <a:rPr spc="-50" dirty="0"/>
              <a:t> </a:t>
            </a:r>
            <a:r>
              <a:rPr dirty="0"/>
              <a:t>критиков</a:t>
            </a:r>
            <a:r>
              <a:rPr spc="-45" dirty="0"/>
              <a:t> </a:t>
            </a:r>
            <a:r>
              <a:rPr spc="-10" dirty="0"/>
              <a:t>(AICA)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5486400" cy="82295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080" y="1238503"/>
            <a:ext cx="50209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90909"/>
                </a:solidFill>
                <a:latin typeface="Calibri"/>
                <a:cs typeface="Calibri"/>
              </a:rPr>
              <a:t>Список</a:t>
            </a:r>
            <a:r>
              <a:rPr sz="2800" spc="-60" dirty="0">
                <a:solidFill>
                  <a:srgbClr val="09090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90909"/>
                </a:solidFill>
                <a:latin typeface="Calibri"/>
                <a:cs typeface="Calibri"/>
              </a:rPr>
              <a:t>литературы</a:t>
            </a:r>
            <a:r>
              <a:rPr sz="2800" spc="-45" dirty="0">
                <a:solidFill>
                  <a:srgbClr val="09090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90909"/>
                </a:solidFill>
                <a:latin typeface="Calibri"/>
                <a:cs typeface="Calibri"/>
              </a:rPr>
              <a:t>и</a:t>
            </a:r>
            <a:r>
              <a:rPr sz="2800" spc="-65" dirty="0">
                <a:solidFill>
                  <a:srgbClr val="09090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90909"/>
                </a:solidFill>
                <a:latin typeface="Calibri"/>
                <a:cs typeface="Calibri"/>
              </a:rPr>
              <a:t>источников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2315" y="2290572"/>
            <a:ext cx="45720" cy="4711065"/>
          </a:xfrm>
          <a:custGeom>
            <a:avLst/>
            <a:gdLst/>
            <a:ahLst/>
            <a:cxnLst/>
            <a:rect l="l" t="t" r="r" b="b"/>
            <a:pathLst>
              <a:path w="45720" h="4711065">
                <a:moveTo>
                  <a:pt x="45720" y="0"/>
                </a:moveTo>
                <a:lnTo>
                  <a:pt x="0" y="0"/>
                </a:lnTo>
                <a:lnTo>
                  <a:pt x="0" y="4710683"/>
                </a:lnTo>
                <a:lnTo>
                  <a:pt x="45720" y="4710683"/>
                </a:lnTo>
                <a:lnTo>
                  <a:pt x="45720" y="0"/>
                </a:lnTo>
                <a:close/>
              </a:path>
            </a:pathLst>
          </a:custGeom>
          <a:solidFill>
            <a:srgbClr val="495F7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566238"/>
            <a:ext cx="862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171717"/>
                </a:solidFill>
                <a:latin typeface="Calibri"/>
                <a:cs typeface="Calibri"/>
              </a:rPr>
              <a:t>Цель: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399" cy="25511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0154" y="3173348"/>
            <a:ext cx="5439410" cy="376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Расскрыть</a:t>
            </a:r>
            <a:r>
              <a:rPr sz="1800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тему</a:t>
            </a:r>
            <a:r>
              <a:rPr sz="1800" spc="-5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1717"/>
                </a:solidFill>
                <a:latin typeface="Calibri"/>
                <a:cs typeface="Calibri"/>
              </a:rPr>
              <a:t>“Культура</a:t>
            </a:r>
            <a:r>
              <a:rPr sz="1800" spc="-5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первобытного</a:t>
            </a:r>
            <a:r>
              <a:rPr sz="1800" spc="-3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общества”.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"/>
              </a:spcBef>
            </a:pPr>
            <a:endParaRPr sz="1800">
              <a:latin typeface="Calibri"/>
              <a:cs typeface="Calibri"/>
            </a:endParaRPr>
          </a:p>
          <a:p>
            <a:pPr marL="271145">
              <a:lnSpc>
                <a:spcPct val="100000"/>
              </a:lnSpc>
            </a:pPr>
            <a:r>
              <a:rPr sz="2000" spc="-10" dirty="0">
                <a:solidFill>
                  <a:srgbClr val="171717"/>
                </a:solidFill>
                <a:latin typeface="Calibri"/>
                <a:cs typeface="Calibri"/>
              </a:rPr>
              <a:t>Задачи:</a:t>
            </a:r>
            <a:endParaRPr sz="2000">
              <a:latin typeface="Calibri"/>
              <a:cs typeface="Calibri"/>
            </a:endParaRPr>
          </a:p>
          <a:p>
            <a:pPr marL="51689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Рассмотреть</a:t>
            </a:r>
            <a:r>
              <a:rPr sz="1800" spc="-5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следующие</a:t>
            </a:r>
            <a:r>
              <a:rPr sz="18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вопросы.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Периодизация</a:t>
            </a:r>
            <a:r>
              <a:rPr sz="1800" spc="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и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хронология.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Антропогенез, происхождение</a:t>
            </a:r>
            <a:r>
              <a:rPr sz="1800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человека.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Материальная </a:t>
            </a:r>
            <a:r>
              <a:rPr sz="1800" spc="-20" dirty="0">
                <a:solidFill>
                  <a:srgbClr val="171717"/>
                </a:solidFill>
                <a:latin typeface="Calibri"/>
                <a:cs typeface="Calibri"/>
              </a:rPr>
              <a:t>культура</a:t>
            </a:r>
            <a:r>
              <a:rPr sz="1800" spc="-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первобытного</a:t>
            </a:r>
            <a:r>
              <a:rPr sz="1800" spc="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общества.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Социальная</a:t>
            </a:r>
            <a:r>
              <a:rPr sz="1800" spc="-6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организация.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Неолитическая</a:t>
            </a:r>
            <a:r>
              <a:rPr sz="1800" spc="-4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революция.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Особенности</a:t>
            </a:r>
            <a:r>
              <a:rPr sz="18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первобытной</a:t>
            </a:r>
            <a:r>
              <a:rPr sz="1800" spc="-7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культуры.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Религиозные</a:t>
            </a:r>
            <a:r>
              <a:rPr sz="1800" spc="-3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представления.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Духовная</a:t>
            </a:r>
            <a:r>
              <a:rPr sz="1800" spc="-5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171717"/>
                </a:solidFill>
                <a:latin typeface="Calibri"/>
                <a:cs typeface="Calibri"/>
              </a:rPr>
              <a:t>культура</a:t>
            </a:r>
            <a:r>
              <a:rPr sz="1800" spc="-4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первобытного</a:t>
            </a:r>
            <a:r>
              <a:rPr sz="1800" spc="-2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общества.</a:t>
            </a:r>
            <a:endParaRPr sz="1800">
              <a:latin typeface="Calibri"/>
              <a:cs typeface="Calibri"/>
            </a:endParaRPr>
          </a:p>
          <a:p>
            <a:pPr marL="630555" indent="-120650">
              <a:lnSpc>
                <a:spcPct val="100000"/>
              </a:lnSpc>
              <a:buClr>
                <a:srgbClr val="090909"/>
              </a:buClr>
              <a:buSzPct val="94444"/>
              <a:buFont typeface="Calibri"/>
              <a:buChar char="•"/>
              <a:tabLst>
                <a:tab pos="630555" algn="l"/>
              </a:tabLst>
            </a:pP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Наследие</a:t>
            </a:r>
            <a:r>
              <a:rPr sz="1800" spc="-60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71717"/>
                </a:solidFill>
                <a:latin typeface="Calibri"/>
                <a:cs typeface="Calibri"/>
              </a:rPr>
              <a:t>первобытной</a:t>
            </a:r>
            <a:r>
              <a:rPr sz="1800" spc="-45" dirty="0">
                <a:solidFill>
                  <a:srgbClr val="17171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71717"/>
                </a:solidFill>
                <a:latin typeface="Calibri"/>
                <a:cs typeface="Calibri"/>
              </a:rPr>
              <a:t>культуры.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6305" y="3848480"/>
            <a:ext cx="22377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2A2A2A"/>
                </a:solidFill>
                <a:latin typeface="Calibri"/>
                <a:cs typeface="Calibri"/>
              </a:rPr>
              <a:t>Спасибо</a:t>
            </a:r>
            <a:r>
              <a:rPr sz="19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2A2A2A"/>
                </a:solidFill>
                <a:latin typeface="Calibri"/>
                <a:cs typeface="Calibri"/>
              </a:rPr>
              <a:t>за</a:t>
            </a:r>
            <a:r>
              <a:rPr sz="1900" spc="-50" dirty="0">
                <a:solidFill>
                  <a:srgbClr val="2A2A2A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A2A2A"/>
                </a:solidFill>
                <a:latin typeface="Calibri"/>
                <a:cs typeface="Calibri"/>
              </a:rPr>
              <a:t>внимание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7076" y="3928871"/>
            <a:ext cx="234696" cy="2346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756386" y="7885886"/>
            <a:ext cx="7759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BEBEBE"/>
                </a:solidFill>
                <a:latin typeface="Calibri"/>
                <a:cs typeface="Calibri"/>
              </a:rPr>
              <a:t>Я</a:t>
            </a:r>
            <a:r>
              <a:rPr sz="1800" spc="5" dirty="0">
                <a:solidFill>
                  <a:srgbClr val="BEBEB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BEBEBE"/>
                </a:solidFill>
                <a:latin typeface="Calibri"/>
                <a:cs typeface="Calibri"/>
              </a:rPr>
              <a:t>устал.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5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4004" y="929639"/>
            <a:ext cx="1516380" cy="390525"/>
          </a:xfrm>
          <a:custGeom>
            <a:avLst/>
            <a:gdLst/>
            <a:ahLst/>
            <a:cxnLst/>
            <a:rect l="l" t="t" r="r" b="b"/>
            <a:pathLst>
              <a:path w="1516380" h="390525">
                <a:moveTo>
                  <a:pt x="1489202" y="0"/>
                </a:moveTo>
                <a:lnTo>
                  <a:pt x="27241" y="0"/>
                </a:lnTo>
                <a:lnTo>
                  <a:pt x="16636" y="2139"/>
                </a:lnTo>
                <a:lnTo>
                  <a:pt x="7977" y="7969"/>
                </a:lnTo>
                <a:lnTo>
                  <a:pt x="2140" y="16609"/>
                </a:lnTo>
                <a:lnTo>
                  <a:pt x="0" y="27177"/>
                </a:lnTo>
                <a:lnTo>
                  <a:pt x="0" y="362965"/>
                </a:lnTo>
                <a:lnTo>
                  <a:pt x="2140" y="373534"/>
                </a:lnTo>
                <a:lnTo>
                  <a:pt x="7977" y="382174"/>
                </a:lnTo>
                <a:lnTo>
                  <a:pt x="16636" y="388004"/>
                </a:lnTo>
                <a:lnTo>
                  <a:pt x="27241" y="390143"/>
                </a:lnTo>
                <a:lnTo>
                  <a:pt x="1489202" y="390143"/>
                </a:lnTo>
                <a:lnTo>
                  <a:pt x="1499770" y="388004"/>
                </a:lnTo>
                <a:lnTo>
                  <a:pt x="1508410" y="382174"/>
                </a:lnTo>
                <a:lnTo>
                  <a:pt x="1514240" y="373534"/>
                </a:lnTo>
                <a:lnTo>
                  <a:pt x="1516379" y="362965"/>
                </a:lnTo>
                <a:lnTo>
                  <a:pt x="1516379" y="27177"/>
                </a:lnTo>
                <a:lnTo>
                  <a:pt x="1514240" y="16609"/>
                </a:lnTo>
                <a:lnTo>
                  <a:pt x="1508410" y="7969"/>
                </a:lnTo>
                <a:lnTo>
                  <a:pt x="1499770" y="2139"/>
                </a:lnTo>
                <a:lnTo>
                  <a:pt x="1489202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7244" y="997711"/>
            <a:ext cx="1140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ХРОНОЛОГИЯ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1304" y="1347978"/>
            <a:ext cx="7401559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50" dirty="0">
                <a:solidFill>
                  <a:srgbClr val="171717"/>
                </a:solidFill>
              </a:rPr>
              <a:t>Периодизация</a:t>
            </a:r>
            <a:r>
              <a:rPr sz="4450" spc="75" dirty="0">
                <a:solidFill>
                  <a:srgbClr val="171717"/>
                </a:solidFill>
              </a:rPr>
              <a:t> </a:t>
            </a:r>
            <a:r>
              <a:rPr sz="4450" dirty="0">
                <a:solidFill>
                  <a:srgbClr val="171717"/>
                </a:solidFill>
              </a:rPr>
              <a:t>и</a:t>
            </a:r>
            <a:r>
              <a:rPr sz="4450" spc="90" dirty="0">
                <a:solidFill>
                  <a:srgbClr val="171717"/>
                </a:solidFill>
              </a:rPr>
              <a:t> </a:t>
            </a:r>
            <a:r>
              <a:rPr sz="4450" spc="-10" dirty="0">
                <a:solidFill>
                  <a:srgbClr val="171717"/>
                </a:solidFill>
              </a:rPr>
              <a:t>хронология</a:t>
            </a:r>
            <a:endParaRPr sz="4450"/>
          </a:p>
        </p:txBody>
      </p:sp>
      <p:grpSp>
        <p:nvGrpSpPr>
          <p:cNvPr id="6" name="object 6"/>
          <p:cNvGrpSpPr/>
          <p:nvPr/>
        </p:nvGrpSpPr>
        <p:grpSpPr>
          <a:xfrm>
            <a:off x="763523" y="3096767"/>
            <a:ext cx="7602220" cy="1275715"/>
            <a:chOff x="763523" y="3096767"/>
            <a:chExt cx="7602220" cy="1275715"/>
          </a:xfrm>
        </p:grpSpPr>
        <p:sp>
          <p:nvSpPr>
            <p:cNvPr id="7" name="object 7"/>
            <p:cNvSpPr/>
            <p:nvPr/>
          </p:nvSpPr>
          <p:spPr>
            <a:xfrm>
              <a:off x="794003" y="3112007"/>
              <a:ext cx="7556500" cy="1245235"/>
            </a:xfrm>
            <a:custGeom>
              <a:avLst/>
              <a:gdLst/>
              <a:ahLst/>
              <a:cxnLst/>
              <a:rect l="l" t="t" r="r" b="b"/>
              <a:pathLst>
                <a:path w="7556500" h="1245235">
                  <a:moveTo>
                    <a:pt x="0" y="146303"/>
                  </a:moveTo>
                  <a:lnTo>
                    <a:pt x="7460" y="100071"/>
                  </a:lnTo>
                  <a:lnTo>
                    <a:pt x="28234" y="59911"/>
                  </a:lnTo>
                  <a:lnTo>
                    <a:pt x="59911" y="28236"/>
                  </a:lnTo>
                  <a:lnTo>
                    <a:pt x="100080" y="7461"/>
                  </a:lnTo>
                  <a:lnTo>
                    <a:pt x="146329" y="0"/>
                  </a:lnTo>
                  <a:lnTo>
                    <a:pt x="7409688" y="0"/>
                  </a:lnTo>
                  <a:lnTo>
                    <a:pt x="7455920" y="7461"/>
                  </a:lnTo>
                  <a:lnTo>
                    <a:pt x="7496080" y="28236"/>
                  </a:lnTo>
                  <a:lnTo>
                    <a:pt x="7527755" y="59911"/>
                  </a:lnTo>
                  <a:lnTo>
                    <a:pt x="7548530" y="100071"/>
                  </a:lnTo>
                  <a:lnTo>
                    <a:pt x="7555992" y="146303"/>
                  </a:lnTo>
                  <a:lnTo>
                    <a:pt x="7555992" y="1098803"/>
                  </a:lnTo>
                  <a:lnTo>
                    <a:pt x="7548530" y="1145036"/>
                  </a:lnTo>
                  <a:lnTo>
                    <a:pt x="7527755" y="1185196"/>
                  </a:lnTo>
                  <a:lnTo>
                    <a:pt x="7496080" y="1216871"/>
                  </a:lnTo>
                  <a:lnTo>
                    <a:pt x="7455920" y="1237646"/>
                  </a:lnTo>
                  <a:lnTo>
                    <a:pt x="7409688" y="1245107"/>
                  </a:lnTo>
                  <a:lnTo>
                    <a:pt x="146329" y="1245107"/>
                  </a:lnTo>
                  <a:lnTo>
                    <a:pt x="100080" y="1237646"/>
                  </a:lnTo>
                  <a:lnTo>
                    <a:pt x="59911" y="1216871"/>
                  </a:lnTo>
                  <a:lnTo>
                    <a:pt x="28234" y="1185196"/>
                  </a:lnTo>
                  <a:lnTo>
                    <a:pt x="7460" y="1145036"/>
                  </a:lnTo>
                  <a:lnTo>
                    <a:pt x="0" y="1098803"/>
                  </a:lnTo>
                  <a:lnTo>
                    <a:pt x="0" y="146303"/>
                  </a:lnTo>
                  <a:close/>
                </a:path>
              </a:pathLst>
            </a:custGeom>
            <a:ln w="30480">
              <a:solidFill>
                <a:srgbClr val="17171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523" y="3112007"/>
              <a:ext cx="121920" cy="1245235"/>
            </a:xfrm>
            <a:custGeom>
              <a:avLst/>
              <a:gdLst/>
              <a:ahLst/>
              <a:cxnLst/>
              <a:rect l="l" t="t" r="r" b="b"/>
              <a:pathLst>
                <a:path w="121919" h="1245235">
                  <a:moveTo>
                    <a:pt x="87896" y="0"/>
                  </a:moveTo>
                  <a:lnTo>
                    <a:pt x="34023" y="0"/>
                  </a:lnTo>
                  <a:lnTo>
                    <a:pt x="20777" y="2674"/>
                  </a:lnTo>
                  <a:lnTo>
                    <a:pt x="9963" y="9969"/>
                  </a:lnTo>
                  <a:lnTo>
                    <a:pt x="2672" y="20788"/>
                  </a:lnTo>
                  <a:lnTo>
                    <a:pt x="0" y="34036"/>
                  </a:lnTo>
                  <a:lnTo>
                    <a:pt x="0" y="1211071"/>
                  </a:lnTo>
                  <a:lnTo>
                    <a:pt x="2672" y="1224319"/>
                  </a:lnTo>
                  <a:lnTo>
                    <a:pt x="9963" y="1235138"/>
                  </a:lnTo>
                  <a:lnTo>
                    <a:pt x="20777" y="1242433"/>
                  </a:lnTo>
                  <a:lnTo>
                    <a:pt x="34023" y="1245107"/>
                  </a:lnTo>
                  <a:lnTo>
                    <a:pt x="87896" y="1245107"/>
                  </a:lnTo>
                  <a:lnTo>
                    <a:pt x="101142" y="1242433"/>
                  </a:lnTo>
                  <a:lnTo>
                    <a:pt x="111956" y="1235138"/>
                  </a:lnTo>
                  <a:lnTo>
                    <a:pt x="119247" y="1224319"/>
                  </a:lnTo>
                  <a:lnTo>
                    <a:pt x="121920" y="1211071"/>
                  </a:lnTo>
                  <a:lnTo>
                    <a:pt x="121920" y="34036"/>
                  </a:lnTo>
                  <a:lnTo>
                    <a:pt x="119247" y="20788"/>
                  </a:lnTo>
                  <a:lnTo>
                    <a:pt x="111956" y="9969"/>
                  </a:lnTo>
                  <a:lnTo>
                    <a:pt x="101142" y="2674"/>
                  </a:lnTo>
                  <a:lnTo>
                    <a:pt x="87896" y="0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9995" y="3335528"/>
            <a:ext cx="486600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Каменный</a:t>
            </a:r>
            <a:r>
              <a:rPr sz="22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век</a:t>
            </a:r>
            <a:r>
              <a:rPr sz="2200" spc="4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125" dirty="0">
                <a:solidFill>
                  <a:srgbClr val="878787"/>
                </a:solidFill>
                <a:latin typeface="Tahoma"/>
                <a:cs typeface="Tahoma"/>
              </a:rPr>
              <a:t>(40–4</a:t>
            </a:r>
            <a:r>
              <a:rPr sz="2200" spc="-135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878787"/>
                </a:solidFill>
                <a:latin typeface="Cambria"/>
                <a:cs typeface="Cambria"/>
              </a:rPr>
              <a:t>тыс</a:t>
            </a:r>
            <a:r>
              <a:rPr sz="2200" spc="-3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40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878787"/>
                </a:solidFill>
                <a:latin typeface="Cambria"/>
                <a:cs typeface="Cambria"/>
              </a:rPr>
              <a:t>лет</a:t>
            </a:r>
            <a:r>
              <a:rPr sz="2200" spc="45" dirty="0">
                <a:solidFill>
                  <a:srgbClr val="878787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878787"/>
                </a:solidFill>
                <a:latin typeface="Cambria"/>
                <a:cs typeface="Cambria"/>
              </a:rPr>
              <a:t>до</a:t>
            </a:r>
            <a:r>
              <a:rPr sz="2200" spc="40" dirty="0">
                <a:solidFill>
                  <a:srgbClr val="878787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н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э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Палеолит</a:t>
            </a:r>
            <a:r>
              <a:rPr sz="1400" spc="4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Bahnschrift"/>
                <a:cs typeface="Bahnschrift"/>
              </a:rPr>
              <a:t>·</a:t>
            </a:r>
            <a:r>
              <a:rPr sz="1400" spc="100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Мезолит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Bahnschrift"/>
                <a:cs typeface="Bahnschrift"/>
              </a:rPr>
              <a:t>·</a:t>
            </a:r>
            <a:r>
              <a:rPr sz="1400" spc="95" dirty="0">
                <a:solidFill>
                  <a:srgbClr val="2A2A2A"/>
                </a:solidFill>
                <a:latin typeface="Bahnschrift"/>
                <a:cs typeface="Bahnschrift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Неолит</a:t>
            </a:r>
            <a:endParaRPr sz="1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3523" y="4567428"/>
            <a:ext cx="7602220" cy="1275715"/>
            <a:chOff x="763523" y="4567428"/>
            <a:chExt cx="7602220" cy="1275715"/>
          </a:xfrm>
        </p:grpSpPr>
        <p:sp>
          <p:nvSpPr>
            <p:cNvPr id="11" name="object 11"/>
            <p:cNvSpPr/>
            <p:nvPr/>
          </p:nvSpPr>
          <p:spPr>
            <a:xfrm>
              <a:off x="794003" y="4582668"/>
              <a:ext cx="7556500" cy="1245235"/>
            </a:xfrm>
            <a:custGeom>
              <a:avLst/>
              <a:gdLst/>
              <a:ahLst/>
              <a:cxnLst/>
              <a:rect l="l" t="t" r="r" b="b"/>
              <a:pathLst>
                <a:path w="7556500" h="1245235">
                  <a:moveTo>
                    <a:pt x="0" y="146304"/>
                  </a:moveTo>
                  <a:lnTo>
                    <a:pt x="7460" y="100071"/>
                  </a:lnTo>
                  <a:lnTo>
                    <a:pt x="28234" y="59911"/>
                  </a:lnTo>
                  <a:lnTo>
                    <a:pt x="59911" y="28236"/>
                  </a:lnTo>
                  <a:lnTo>
                    <a:pt x="100080" y="7461"/>
                  </a:lnTo>
                  <a:lnTo>
                    <a:pt x="146329" y="0"/>
                  </a:lnTo>
                  <a:lnTo>
                    <a:pt x="7409688" y="0"/>
                  </a:lnTo>
                  <a:lnTo>
                    <a:pt x="7455920" y="7461"/>
                  </a:lnTo>
                  <a:lnTo>
                    <a:pt x="7496080" y="28236"/>
                  </a:lnTo>
                  <a:lnTo>
                    <a:pt x="7527755" y="59911"/>
                  </a:lnTo>
                  <a:lnTo>
                    <a:pt x="7548530" y="100071"/>
                  </a:lnTo>
                  <a:lnTo>
                    <a:pt x="7555992" y="146304"/>
                  </a:lnTo>
                  <a:lnTo>
                    <a:pt x="7555992" y="1098804"/>
                  </a:lnTo>
                  <a:lnTo>
                    <a:pt x="7548530" y="1145036"/>
                  </a:lnTo>
                  <a:lnTo>
                    <a:pt x="7527755" y="1185196"/>
                  </a:lnTo>
                  <a:lnTo>
                    <a:pt x="7496080" y="1216871"/>
                  </a:lnTo>
                  <a:lnTo>
                    <a:pt x="7455920" y="1237646"/>
                  </a:lnTo>
                  <a:lnTo>
                    <a:pt x="7409688" y="1245108"/>
                  </a:lnTo>
                  <a:lnTo>
                    <a:pt x="146329" y="1245108"/>
                  </a:lnTo>
                  <a:lnTo>
                    <a:pt x="100080" y="1237646"/>
                  </a:lnTo>
                  <a:lnTo>
                    <a:pt x="59911" y="1216871"/>
                  </a:lnTo>
                  <a:lnTo>
                    <a:pt x="28234" y="1185196"/>
                  </a:lnTo>
                  <a:lnTo>
                    <a:pt x="7460" y="1145036"/>
                  </a:lnTo>
                  <a:lnTo>
                    <a:pt x="0" y="1098804"/>
                  </a:lnTo>
                  <a:lnTo>
                    <a:pt x="0" y="146304"/>
                  </a:lnTo>
                  <a:close/>
                </a:path>
              </a:pathLst>
            </a:custGeom>
            <a:ln w="30480">
              <a:solidFill>
                <a:srgbClr val="495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523" y="4582668"/>
              <a:ext cx="121920" cy="1245235"/>
            </a:xfrm>
            <a:custGeom>
              <a:avLst/>
              <a:gdLst/>
              <a:ahLst/>
              <a:cxnLst/>
              <a:rect l="l" t="t" r="r" b="b"/>
              <a:pathLst>
                <a:path w="121919" h="1245235">
                  <a:moveTo>
                    <a:pt x="87896" y="0"/>
                  </a:moveTo>
                  <a:lnTo>
                    <a:pt x="34023" y="0"/>
                  </a:lnTo>
                  <a:lnTo>
                    <a:pt x="20777" y="2674"/>
                  </a:lnTo>
                  <a:lnTo>
                    <a:pt x="9963" y="9969"/>
                  </a:lnTo>
                  <a:lnTo>
                    <a:pt x="2672" y="20788"/>
                  </a:lnTo>
                  <a:lnTo>
                    <a:pt x="0" y="34036"/>
                  </a:lnTo>
                  <a:lnTo>
                    <a:pt x="0" y="1211072"/>
                  </a:lnTo>
                  <a:lnTo>
                    <a:pt x="2672" y="1224319"/>
                  </a:lnTo>
                  <a:lnTo>
                    <a:pt x="9963" y="1235138"/>
                  </a:lnTo>
                  <a:lnTo>
                    <a:pt x="20777" y="1242433"/>
                  </a:lnTo>
                  <a:lnTo>
                    <a:pt x="34023" y="1245108"/>
                  </a:lnTo>
                  <a:lnTo>
                    <a:pt x="87896" y="1245108"/>
                  </a:lnTo>
                  <a:lnTo>
                    <a:pt x="101142" y="1242433"/>
                  </a:lnTo>
                  <a:lnTo>
                    <a:pt x="111956" y="1235138"/>
                  </a:lnTo>
                  <a:lnTo>
                    <a:pt x="119247" y="1224319"/>
                  </a:lnTo>
                  <a:lnTo>
                    <a:pt x="121920" y="1211072"/>
                  </a:lnTo>
                  <a:lnTo>
                    <a:pt x="121920" y="34036"/>
                  </a:lnTo>
                  <a:lnTo>
                    <a:pt x="119247" y="20788"/>
                  </a:lnTo>
                  <a:lnTo>
                    <a:pt x="111956" y="9969"/>
                  </a:lnTo>
                  <a:lnTo>
                    <a:pt x="101142" y="2674"/>
                  </a:lnTo>
                  <a:lnTo>
                    <a:pt x="87896" y="0"/>
                  </a:lnTo>
                  <a:close/>
                </a:path>
              </a:pathLst>
            </a:custGeom>
            <a:solidFill>
              <a:srgbClr val="495F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29995" y="4807458"/>
            <a:ext cx="6195695" cy="749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Бронзовый</a:t>
            </a:r>
            <a:r>
              <a:rPr sz="22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век</a:t>
            </a:r>
            <a:r>
              <a:rPr sz="2200" spc="6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878787"/>
                </a:solidFill>
                <a:latin typeface="Tahoma"/>
                <a:cs typeface="Tahoma"/>
              </a:rPr>
              <a:t>(3–2</a:t>
            </a:r>
            <a:r>
              <a:rPr sz="2200" spc="-150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878787"/>
                </a:solidFill>
                <a:latin typeface="Cambria"/>
                <a:cs typeface="Cambria"/>
              </a:rPr>
              <a:t>тыс</a:t>
            </a:r>
            <a:r>
              <a:rPr sz="2200" spc="-4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30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878787"/>
                </a:solidFill>
                <a:latin typeface="Cambria"/>
                <a:cs typeface="Cambria"/>
              </a:rPr>
              <a:t>до</a:t>
            </a:r>
            <a:r>
              <a:rPr sz="2200" spc="45" dirty="0">
                <a:solidFill>
                  <a:srgbClr val="878787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н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э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Распространение</a:t>
            </a:r>
            <a:r>
              <a:rPr sz="1400" spc="2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металлургии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20" dirty="0">
                <a:solidFill>
                  <a:srgbClr val="2A2A2A"/>
                </a:solidFill>
                <a:latin typeface="Cambria"/>
                <a:cs typeface="Cambria"/>
              </a:rPr>
              <a:t>бронзы</a:t>
            </a:r>
            <a:r>
              <a:rPr sz="1400" i="1" spc="-20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усложнение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социальной</a:t>
            </a:r>
            <a:r>
              <a:rPr sz="1400" spc="3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структуры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63523" y="6039611"/>
            <a:ext cx="7602220" cy="1275715"/>
            <a:chOff x="763523" y="6039611"/>
            <a:chExt cx="7602220" cy="1275715"/>
          </a:xfrm>
        </p:grpSpPr>
        <p:sp>
          <p:nvSpPr>
            <p:cNvPr id="15" name="object 15"/>
            <p:cNvSpPr/>
            <p:nvPr/>
          </p:nvSpPr>
          <p:spPr>
            <a:xfrm>
              <a:off x="794003" y="6054851"/>
              <a:ext cx="7556500" cy="1245235"/>
            </a:xfrm>
            <a:custGeom>
              <a:avLst/>
              <a:gdLst/>
              <a:ahLst/>
              <a:cxnLst/>
              <a:rect l="l" t="t" r="r" b="b"/>
              <a:pathLst>
                <a:path w="7556500" h="1245234">
                  <a:moveTo>
                    <a:pt x="0" y="146304"/>
                  </a:moveTo>
                  <a:lnTo>
                    <a:pt x="7460" y="100071"/>
                  </a:lnTo>
                  <a:lnTo>
                    <a:pt x="28234" y="59911"/>
                  </a:lnTo>
                  <a:lnTo>
                    <a:pt x="59911" y="28236"/>
                  </a:lnTo>
                  <a:lnTo>
                    <a:pt x="100080" y="7461"/>
                  </a:lnTo>
                  <a:lnTo>
                    <a:pt x="146329" y="0"/>
                  </a:lnTo>
                  <a:lnTo>
                    <a:pt x="7409688" y="0"/>
                  </a:lnTo>
                  <a:lnTo>
                    <a:pt x="7455920" y="7461"/>
                  </a:lnTo>
                  <a:lnTo>
                    <a:pt x="7496080" y="28236"/>
                  </a:lnTo>
                  <a:lnTo>
                    <a:pt x="7527755" y="59911"/>
                  </a:lnTo>
                  <a:lnTo>
                    <a:pt x="7548530" y="100071"/>
                  </a:lnTo>
                  <a:lnTo>
                    <a:pt x="7555992" y="146304"/>
                  </a:lnTo>
                  <a:lnTo>
                    <a:pt x="7555992" y="1098765"/>
                  </a:lnTo>
                  <a:lnTo>
                    <a:pt x="7548530" y="1145021"/>
                  </a:lnTo>
                  <a:lnTo>
                    <a:pt x="7527755" y="1185193"/>
                  </a:lnTo>
                  <a:lnTo>
                    <a:pt x="7496080" y="1216872"/>
                  </a:lnTo>
                  <a:lnTo>
                    <a:pt x="7455920" y="1237647"/>
                  </a:lnTo>
                  <a:lnTo>
                    <a:pt x="7409688" y="1245108"/>
                  </a:lnTo>
                  <a:lnTo>
                    <a:pt x="146329" y="1245108"/>
                  </a:lnTo>
                  <a:lnTo>
                    <a:pt x="100080" y="1237647"/>
                  </a:lnTo>
                  <a:lnTo>
                    <a:pt x="59911" y="1216872"/>
                  </a:lnTo>
                  <a:lnTo>
                    <a:pt x="28234" y="1185193"/>
                  </a:lnTo>
                  <a:lnTo>
                    <a:pt x="7460" y="1145021"/>
                  </a:lnTo>
                  <a:lnTo>
                    <a:pt x="0" y="1098765"/>
                  </a:lnTo>
                  <a:lnTo>
                    <a:pt x="0" y="146304"/>
                  </a:lnTo>
                  <a:close/>
                </a:path>
              </a:pathLst>
            </a:custGeom>
            <a:ln w="30480">
              <a:solidFill>
                <a:srgbClr val="2A2A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3523" y="6054851"/>
              <a:ext cx="121920" cy="1245235"/>
            </a:xfrm>
            <a:custGeom>
              <a:avLst/>
              <a:gdLst/>
              <a:ahLst/>
              <a:cxnLst/>
              <a:rect l="l" t="t" r="r" b="b"/>
              <a:pathLst>
                <a:path w="121919" h="1245234">
                  <a:moveTo>
                    <a:pt x="87896" y="0"/>
                  </a:moveTo>
                  <a:lnTo>
                    <a:pt x="34023" y="0"/>
                  </a:lnTo>
                  <a:lnTo>
                    <a:pt x="20777" y="2674"/>
                  </a:lnTo>
                  <a:lnTo>
                    <a:pt x="9963" y="9969"/>
                  </a:lnTo>
                  <a:lnTo>
                    <a:pt x="2672" y="20788"/>
                  </a:lnTo>
                  <a:lnTo>
                    <a:pt x="0" y="34036"/>
                  </a:lnTo>
                  <a:lnTo>
                    <a:pt x="0" y="1211084"/>
                  </a:lnTo>
                  <a:lnTo>
                    <a:pt x="2672" y="1224330"/>
                  </a:lnTo>
                  <a:lnTo>
                    <a:pt x="9963" y="1235144"/>
                  </a:lnTo>
                  <a:lnTo>
                    <a:pt x="20777" y="1242435"/>
                  </a:lnTo>
                  <a:lnTo>
                    <a:pt x="34023" y="1245108"/>
                  </a:lnTo>
                  <a:lnTo>
                    <a:pt x="87896" y="1245108"/>
                  </a:lnTo>
                  <a:lnTo>
                    <a:pt x="101142" y="1242435"/>
                  </a:lnTo>
                  <a:lnTo>
                    <a:pt x="111956" y="1235144"/>
                  </a:lnTo>
                  <a:lnTo>
                    <a:pt x="119247" y="1224330"/>
                  </a:lnTo>
                  <a:lnTo>
                    <a:pt x="121920" y="1211084"/>
                  </a:lnTo>
                  <a:lnTo>
                    <a:pt x="121920" y="34036"/>
                  </a:lnTo>
                  <a:lnTo>
                    <a:pt x="119247" y="20788"/>
                  </a:lnTo>
                  <a:lnTo>
                    <a:pt x="111956" y="9969"/>
                  </a:lnTo>
                  <a:lnTo>
                    <a:pt x="101142" y="2674"/>
                  </a:lnTo>
                  <a:lnTo>
                    <a:pt x="87896" y="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29995" y="6279260"/>
            <a:ext cx="5441315" cy="749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Железный</a:t>
            </a:r>
            <a:r>
              <a:rPr sz="22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2A2A2A"/>
                </a:solidFill>
                <a:latin typeface="Cambria"/>
                <a:cs typeface="Cambria"/>
              </a:rPr>
              <a:t>век</a:t>
            </a:r>
            <a:r>
              <a:rPr sz="2200" spc="5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2200" spc="-160" dirty="0">
                <a:solidFill>
                  <a:srgbClr val="878787"/>
                </a:solidFill>
                <a:latin typeface="Tahoma"/>
                <a:cs typeface="Tahoma"/>
              </a:rPr>
              <a:t>(1</a:t>
            </a:r>
            <a:r>
              <a:rPr sz="2200" spc="-120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spc="-30" dirty="0">
                <a:solidFill>
                  <a:srgbClr val="878787"/>
                </a:solidFill>
                <a:latin typeface="Cambria"/>
                <a:cs typeface="Cambria"/>
              </a:rPr>
              <a:t>тыс</a:t>
            </a:r>
            <a:r>
              <a:rPr sz="2200" spc="-3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45" dirty="0">
                <a:solidFill>
                  <a:srgbClr val="878787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878787"/>
                </a:solidFill>
                <a:latin typeface="Cambria"/>
                <a:cs typeface="Cambria"/>
              </a:rPr>
              <a:t>до</a:t>
            </a:r>
            <a:r>
              <a:rPr sz="2200" spc="40" dirty="0">
                <a:solidFill>
                  <a:srgbClr val="878787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н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</a:t>
            </a:r>
            <a:r>
              <a:rPr sz="2200" spc="-10" dirty="0">
                <a:solidFill>
                  <a:srgbClr val="878787"/>
                </a:solidFill>
                <a:latin typeface="Cambria"/>
                <a:cs typeface="Cambria"/>
              </a:rPr>
              <a:t>э</a:t>
            </a:r>
            <a:r>
              <a:rPr sz="2200" spc="-10" dirty="0">
                <a:solidFill>
                  <a:srgbClr val="878787"/>
                </a:solidFill>
                <a:latin typeface="Tahoma"/>
                <a:cs typeface="Tahoma"/>
              </a:rPr>
              <a:t>.)</a:t>
            </a:r>
            <a:endParaRPr sz="22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Переход к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железным</a:t>
            </a:r>
            <a:r>
              <a:rPr sz="1400" spc="15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35" dirty="0">
                <a:solidFill>
                  <a:srgbClr val="2A2A2A"/>
                </a:solidFill>
                <a:latin typeface="Cambria"/>
                <a:cs typeface="Cambria"/>
              </a:rPr>
              <a:t>орудиям</a:t>
            </a:r>
            <a:r>
              <a:rPr sz="1400" i="1" spc="-35" dirty="0">
                <a:solidFill>
                  <a:srgbClr val="2A2A2A"/>
                </a:solidFill>
                <a:latin typeface="Arial"/>
                <a:cs typeface="Arial"/>
              </a:rPr>
              <a:t>,</a:t>
            </a:r>
            <a:r>
              <a:rPr sz="1400" i="1" spc="-65" dirty="0">
                <a:solidFill>
                  <a:srgbClr val="2A2A2A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предпосылки</a:t>
            </a:r>
            <a:r>
              <a:rPr sz="1400" spc="1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rgbClr val="2A2A2A"/>
                </a:solidFill>
                <a:latin typeface="Cambria"/>
                <a:cs typeface="Cambria"/>
              </a:rPr>
              <a:t>первых</a:t>
            </a:r>
            <a:r>
              <a:rPr sz="1400" spc="30" dirty="0">
                <a:solidFill>
                  <a:srgbClr val="2A2A2A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rgbClr val="2A2A2A"/>
                </a:solidFill>
                <a:latin typeface="Cambria"/>
                <a:cs typeface="Cambria"/>
              </a:rPr>
              <a:t>цивилизаций</a:t>
            </a:r>
            <a:r>
              <a:rPr sz="1400" i="1" spc="-10" dirty="0">
                <a:solidFill>
                  <a:srgbClr val="2A2A2A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1607" rIns="0" bIns="0" rtlCol="0">
            <a:spAutoFit/>
          </a:bodyPr>
          <a:lstStyle/>
          <a:p>
            <a:pPr marL="470154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A2A2A"/>
                </a:solidFill>
              </a:rPr>
              <a:t>Каменный</a:t>
            </a:r>
            <a:r>
              <a:rPr spc="60" dirty="0">
                <a:solidFill>
                  <a:srgbClr val="2A2A2A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век</a:t>
            </a:r>
            <a:r>
              <a:rPr spc="45" dirty="0">
                <a:solidFill>
                  <a:srgbClr val="2A2A2A"/>
                </a:solidFill>
              </a:rPr>
              <a:t> </a:t>
            </a:r>
            <a:r>
              <a:rPr spc="125" dirty="0">
                <a:latin typeface="Tahoma"/>
                <a:cs typeface="Tahoma"/>
              </a:rPr>
              <a:t>(40–4</a:t>
            </a:r>
            <a:r>
              <a:rPr spc="-135" dirty="0">
                <a:latin typeface="Tahoma"/>
                <a:cs typeface="Tahoma"/>
              </a:rPr>
              <a:t> </a:t>
            </a:r>
            <a:r>
              <a:rPr spc="-30" dirty="0"/>
              <a:t>тыс</a:t>
            </a:r>
            <a:r>
              <a:rPr spc="-30" dirty="0">
                <a:latin typeface="Tahoma"/>
                <a:cs typeface="Tahoma"/>
              </a:rPr>
              <a:t>.</a:t>
            </a:r>
            <a:r>
              <a:rPr spc="-140" dirty="0">
                <a:latin typeface="Tahoma"/>
                <a:cs typeface="Tahoma"/>
              </a:rPr>
              <a:t> </a:t>
            </a:r>
            <a:r>
              <a:rPr dirty="0"/>
              <a:t>лет</a:t>
            </a:r>
            <a:r>
              <a:rPr spc="45" dirty="0"/>
              <a:t> </a:t>
            </a:r>
            <a:r>
              <a:rPr dirty="0"/>
              <a:t>до</a:t>
            </a:r>
            <a:r>
              <a:rPr spc="40" dirty="0"/>
              <a:t> </a:t>
            </a:r>
            <a:r>
              <a:rPr spc="-10" dirty="0"/>
              <a:t>н</a:t>
            </a:r>
            <a:r>
              <a:rPr spc="-10" dirty="0">
                <a:latin typeface="Tahoma"/>
                <a:cs typeface="Tahoma"/>
              </a:rPr>
              <a:t>.</a:t>
            </a:r>
            <a:r>
              <a:rPr spc="-10" dirty="0"/>
              <a:t>э</a:t>
            </a:r>
            <a:r>
              <a:rPr spc="-10" dirty="0">
                <a:latin typeface="Tahoma"/>
                <a:cs typeface="Tahoma"/>
              </a:rPr>
              <a:t>.)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2290" y="2083279"/>
            <a:ext cx="7338695" cy="4802505"/>
            <a:chOff x="82290" y="2083279"/>
            <a:chExt cx="7338695" cy="48025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0" y="2083279"/>
              <a:ext cx="7338071" cy="48021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59" y="2129028"/>
              <a:ext cx="7178040" cy="46512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109" y="2109978"/>
              <a:ext cx="7216140" cy="4689475"/>
            </a:xfrm>
            <a:custGeom>
              <a:avLst/>
              <a:gdLst/>
              <a:ahLst/>
              <a:cxnLst/>
              <a:rect l="l" t="t" r="r" b="b"/>
              <a:pathLst>
                <a:path w="7216140" h="4689475">
                  <a:moveTo>
                    <a:pt x="0" y="4689348"/>
                  </a:moveTo>
                  <a:lnTo>
                    <a:pt x="7216140" y="4689348"/>
                  </a:lnTo>
                  <a:lnTo>
                    <a:pt x="7216140" y="0"/>
                  </a:lnTo>
                  <a:lnTo>
                    <a:pt x="0" y="0"/>
                  </a:lnTo>
                  <a:lnTo>
                    <a:pt x="0" y="468934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623035" y="1743429"/>
            <a:ext cx="6666230" cy="5250815"/>
            <a:chOff x="7623035" y="1743429"/>
            <a:chExt cx="6666230" cy="52508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3035" y="1743429"/>
              <a:ext cx="6666000" cy="52502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7911" y="1789175"/>
              <a:ext cx="6505956" cy="50993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658861" y="1770125"/>
              <a:ext cx="6544309" cy="5137785"/>
            </a:xfrm>
            <a:custGeom>
              <a:avLst/>
              <a:gdLst/>
              <a:ahLst/>
              <a:cxnLst/>
              <a:rect l="l" t="t" r="r" b="b"/>
              <a:pathLst>
                <a:path w="6544309" h="5137784">
                  <a:moveTo>
                    <a:pt x="0" y="5137404"/>
                  </a:moveTo>
                  <a:lnTo>
                    <a:pt x="6544056" y="5137404"/>
                  </a:lnTo>
                  <a:lnTo>
                    <a:pt x="6544056" y="0"/>
                  </a:lnTo>
                  <a:lnTo>
                    <a:pt x="0" y="0"/>
                  </a:lnTo>
                  <a:lnTo>
                    <a:pt x="0" y="5137404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585586" y="7250988"/>
            <a:ext cx="3239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latin typeface="Verdana"/>
                <a:cs typeface="Verdana"/>
              </a:rPr>
              <a:t>Васнецов.</a:t>
            </a:r>
            <a:r>
              <a:rPr sz="1800" spc="-195" dirty="0">
                <a:latin typeface="Verdana"/>
                <a:cs typeface="Verdana"/>
              </a:rPr>
              <a:t> </a:t>
            </a:r>
            <a:r>
              <a:rPr sz="1800" spc="-175" dirty="0">
                <a:latin typeface="Verdana"/>
                <a:cs typeface="Verdana"/>
              </a:rPr>
              <a:t>Каменный</a:t>
            </a:r>
            <a:r>
              <a:rPr sz="1800" spc="-215" dirty="0">
                <a:latin typeface="Verdana"/>
                <a:cs typeface="Verdana"/>
              </a:rPr>
              <a:t> </a:t>
            </a:r>
            <a:r>
              <a:rPr sz="1800" spc="-180" dirty="0">
                <a:latin typeface="Verdana"/>
                <a:cs typeface="Verdana"/>
              </a:rPr>
              <a:t>век</a:t>
            </a:r>
            <a:r>
              <a:rPr sz="1800" spc="-220" dirty="0">
                <a:latin typeface="Verdana"/>
                <a:cs typeface="Verdana"/>
              </a:rPr>
              <a:t> </a:t>
            </a:r>
            <a:r>
              <a:rPr sz="1800" spc="-170" dirty="0">
                <a:latin typeface="Verdana"/>
                <a:cs typeface="Verdana"/>
              </a:rPr>
              <a:t>(фриз)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466588" y="7173468"/>
            <a:ext cx="70485" cy="485140"/>
          </a:xfrm>
          <a:custGeom>
            <a:avLst/>
            <a:gdLst/>
            <a:ahLst/>
            <a:cxnLst/>
            <a:rect l="l" t="t" r="r" b="b"/>
            <a:pathLst>
              <a:path w="70485" h="485140">
                <a:moveTo>
                  <a:pt x="70103" y="0"/>
                </a:moveTo>
                <a:lnTo>
                  <a:pt x="0" y="0"/>
                </a:lnTo>
                <a:lnTo>
                  <a:pt x="0" y="484631"/>
                </a:lnTo>
                <a:lnTo>
                  <a:pt x="70103" y="484631"/>
                </a:lnTo>
                <a:lnTo>
                  <a:pt x="70103" y="0"/>
                </a:lnTo>
                <a:close/>
              </a:path>
            </a:pathLst>
          </a:custGeom>
          <a:solidFill>
            <a:srgbClr val="495F7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160" y="443483"/>
            <a:ext cx="4383024" cy="763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0292" y="3760419"/>
            <a:ext cx="91452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Палеолит</a:t>
            </a:r>
            <a:r>
              <a:rPr sz="3200" spc="-3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—</a:t>
            </a:r>
            <a:r>
              <a:rPr sz="3200" spc="-2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2,5</a:t>
            </a:r>
            <a:r>
              <a:rPr sz="3200" spc="-2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миллиона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лет</a:t>
            </a:r>
            <a:r>
              <a:rPr sz="3200" spc="-1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—</a:t>
            </a:r>
            <a:r>
              <a:rPr sz="3200" spc="-2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14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тысяч</a:t>
            </a:r>
            <a:r>
              <a:rPr sz="3200" spc="-3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лет</a:t>
            </a:r>
            <a:r>
              <a:rPr sz="3200" spc="-1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0C28"/>
                </a:solidFill>
                <a:latin typeface="Calibri"/>
                <a:cs typeface="Calibri"/>
              </a:rPr>
              <a:t>назад.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072" y="254508"/>
            <a:ext cx="13321665" cy="7940675"/>
            <a:chOff x="76072" y="254508"/>
            <a:chExt cx="13321665" cy="7940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6088" y="254508"/>
              <a:ext cx="4754880" cy="2987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99903" y="726948"/>
              <a:ext cx="3497580" cy="2840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5107" y="4626863"/>
              <a:ext cx="4532376" cy="33985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" y="4474463"/>
              <a:ext cx="4901184" cy="34274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247" y="785144"/>
              <a:ext cx="12227560" cy="7406640"/>
            </a:xfrm>
            <a:custGeom>
              <a:avLst/>
              <a:gdLst/>
              <a:ahLst/>
              <a:cxnLst/>
              <a:rect l="l" t="t" r="r" b="b"/>
              <a:pathLst>
                <a:path w="12227560" h="7406640">
                  <a:moveTo>
                    <a:pt x="6143244" y="1039337"/>
                  </a:moveTo>
                  <a:lnTo>
                    <a:pt x="6177173" y="982370"/>
                  </a:lnTo>
                  <a:lnTo>
                    <a:pt x="6211064" y="925555"/>
                  </a:lnTo>
                  <a:lnTo>
                    <a:pt x="6244881" y="869045"/>
                  </a:lnTo>
                  <a:lnTo>
                    <a:pt x="6278587" y="812991"/>
                  </a:lnTo>
                  <a:lnTo>
                    <a:pt x="6312146" y="757547"/>
                  </a:lnTo>
                  <a:lnTo>
                    <a:pt x="6345521" y="702864"/>
                  </a:lnTo>
                  <a:lnTo>
                    <a:pt x="6378676" y="649094"/>
                  </a:lnTo>
                  <a:lnTo>
                    <a:pt x="6411573" y="596390"/>
                  </a:lnTo>
                  <a:lnTo>
                    <a:pt x="6444176" y="544904"/>
                  </a:lnTo>
                  <a:lnTo>
                    <a:pt x="6476449" y="494788"/>
                  </a:lnTo>
                  <a:lnTo>
                    <a:pt x="6508354" y="446195"/>
                  </a:lnTo>
                  <a:lnTo>
                    <a:pt x="6539856" y="399276"/>
                  </a:lnTo>
                  <a:lnTo>
                    <a:pt x="6570918" y="354185"/>
                  </a:lnTo>
                  <a:lnTo>
                    <a:pt x="6601503" y="311073"/>
                  </a:lnTo>
                  <a:lnTo>
                    <a:pt x="6631574" y="270092"/>
                  </a:lnTo>
                  <a:lnTo>
                    <a:pt x="6661095" y="231395"/>
                  </a:lnTo>
                  <a:lnTo>
                    <a:pt x="6690029" y="195134"/>
                  </a:lnTo>
                  <a:lnTo>
                    <a:pt x="6718340" y="161461"/>
                  </a:lnTo>
                  <a:lnTo>
                    <a:pt x="6745991" y="130529"/>
                  </a:lnTo>
                  <a:lnTo>
                    <a:pt x="6772945" y="102490"/>
                  </a:lnTo>
                  <a:lnTo>
                    <a:pt x="6824617" y="55698"/>
                  </a:lnTo>
                  <a:lnTo>
                    <a:pt x="6873063" y="22304"/>
                  </a:lnTo>
                  <a:lnTo>
                    <a:pt x="6917990" y="3527"/>
                  </a:lnTo>
                  <a:lnTo>
                    <a:pt x="6939043" y="0"/>
                  </a:lnTo>
                  <a:lnTo>
                    <a:pt x="6959106" y="583"/>
                  </a:lnTo>
                  <a:lnTo>
                    <a:pt x="7001666" y="24869"/>
                  </a:lnTo>
                  <a:lnTo>
                    <a:pt x="7016631" y="60557"/>
                  </a:lnTo>
                  <a:lnTo>
                    <a:pt x="7024333" y="110732"/>
                  </a:lnTo>
                  <a:lnTo>
                    <a:pt x="7026068" y="173634"/>
                  </a:lnTo>
                  <a:lnTo>
                    <a:pt x="7025102" y="209307"/>
                  </a:lnTo>
                  <a:lnTo>
                    <a:pt x="7023130" y="247501"/>
                  </a:lnTo>
                  <a:lnTo>
                    <a:pt x="7020313" y="287996"/>
                  </a:lnTo>
                  <a:lnTo>
                    <a:pt x="7016814" y="330573"/>
                  </a:lnTo>
                  <a:lnTo>
                    <a:pt x="7012794" y="375010"/>
                  </a:lnTo>
                  <a:lnTo>
                    <a:pt x="7008416" y="421088"/>
                  </a:lnTo>
                  <a:lnTo>
                    <a:pt x="7003841" y="468587"/>
                  </a:lnTo>
                  <a:lnTo>
                    <a:pt x="6999231" y="517286"/>
                  </a:lnTo>
                  <a:lnTo>
                    <a:pt x="6994748" y="566965"/>
                  </a:lnTo>
                  <a:lnTo>
                    <a:pt x="6990553" y="617405"/>
                  </a:lnTo>
                  <a:lnTo>
                    <a:pt x="6986810" y="668385"/>
                  </a:lnTo>
                  <a:lnTo>
                    <a:pt x="6983679" y="719686"/>
                  </a:lnTo>
                  <a:lnTo>
                    <a:pt x="6981323" y="771086"/>
                  </a:lnTo>
                  <a:lnTo>
                    <a:pt x="6979903" y="822366"/>
                  </a:lnTo>
                  <a:lnTo>
                    <a:pt x="6979582" y="873305"/>
                  </a:lnTo>
                  <a:lnTo>
                    <a:pt x="6980521" y="923684"/>
                  </a:lnTo>
                  <a:lnTo>
                    <a:pt x="6982881" y="973283"/>
                  </a:lnTo>
                  <a:lnTo>
                    <a:pt x="6986826" y="1021881"/>
                  </a:lnTo>
                  <a:lnTo>
                    <a:pt x="6992517" y="1069258"/>
                  </a:lnTo>
                  <a:lnTo>
                    <a:pt x="7000116" y="1115194"/>
                  </a:lnTo>
                  <a:lnTo>
                    <a:pt x="7009784" y="1159469"/>
                  </a:lnTo>
                  <a:lnTo>
                    <a:pt x="7021684" y="1201863"/>
                  </a:lnTo>
                  <a:lnTo>
                    <a:pt x="7035978" y="1242156"/>
                  </a:lnTo>
                  <a:lnTo>
                    <a:pt x="7052826" y="1280128"/>
                  </a:lnTo>
                  <a:lnTo>
                    <a:pt x="7072393" y="1315557"/>
                  </a:lnTo>
                  <a:lnTo>
                    <a:pt x="7094838" y="1348226"/>
                  </a:lnTo>
                  <a:lnTo>
                    <a:pt x="7120324" y="1377912"/>
                  </a:lnTo>
                  <a:lnTo>
                    <a:pt x="7149013" y="1404397"/>
                  </a:lnTo>
                  <a:lnTo>
                    <a:pt x="7181067" y="1427459"/>
                  </a:lnTo>
                  <a:lnTo>
                    <a:pt x="7216648" y="1446880"/>
                  </a:lnTo>
                  <a:lnTo>
                    <a:pt x="7272771" y="1470390"/>
                  </a:lnTo>
                  <a:lnTo>
                    <a:pt x="7333756" y="1490711"/>
                  </a:lnTo>
                  <a:lnTo>
                    <a:pt x="7399412" y="1507968"/>
                  </a:lnTo>
                  <a:lnTo>
                    <a:pt x="7469550" y="1522287"/>
                  </a:lnTo>
                  <a:lnTo>
                    <a:pt x="7543979" y="1533792"/>
                  </a:lnTo>
                  <a:lnTo>
                    <a:pt x="7582742" y="1538528"/>
                  </a:lnTo>
                  <a:lnTo>
                    <a:pt x="7622507" y="1542608"/>
                  </a:lnTo>
                  <a:lnTo>
                    <a:pt x="7663249" y="1546047"/>
                  </a:lnTo>
                  <a:lnTo>
                    <a:pt x="7704944" y="1548861"/>
                  </a:lnTo>
                  <a:lnTo>
                    <a:pt x="7747569" y="1551065"/>
                  </a:lnTo>
                  <a:lnTo>
                    <a:pt x="7791100" y="1552676"/>
                  </a:lnTo>
                  <a:lnTo>
                    <a:pt x="7835513" y="1553707"/>
                  </a:lnTo>
                  <a:lnTo>
                    <a:pt x="7880784" y="1554177"/>
                  </a:lnTo>
                  <a:lnTo>
                    <a:pt x="7926889" y="1554099"/>
                  </a:lnTo>
                  <a:lnTo>
                    <a:pt x="7973804" y="1553489"/>
                  </a:lnTo>
                  <a:lnTo>
                    <a:pt x="8021506" y="1552364"/>
                  </a:lnTo>
                  <a:lnTo>
                    <a:pt x="8069971" y="1550738"/>
                  </a:lnTo>
                  <a:lnTo>
                    <a:pt x="8119175" y="1548628"/>
                  </a:lnTo>
                  <a:lnTo>
                    <a:pt x="8169093" y="1546049"/>
                  </a:lnTo>
                  <a:lnTo>
                    <a:pt x="8219704" y="1543017"/>
                  </a:lnTo>
                  <a:lnTo>
                    <a:pt x="8270981" y="1539547"/>
                  </a:lnTo>
                  <a:lnTo>
                    <a:pt x="8322902" y="1535655"/>
                  </a:lnTo>
                  <a:lnTo>
                    <a:pt x="8375443" y="1531357"/>
                  </a:lnTo>
                  <a:lnTo>
                    <a:pt x="8428580" y="1526667"/>
                  </a:lnTo>
                  <a:lnTo>
                    <a:pt x="8482288" y="1521603"/>
                  </a:lnTo>
                  <a:lnTo>
                    <a:pt x="8536545" y="1516179"/>
                  </a:lnTo>
                  <a:lnTo>
                    <a:pt x="8591327" y="1510411"/>
                  </a:lnTo>
                  <a:lnTo>
                    <a:pt x="8646609" y="1504315"/>
                  </a:lnTo>
                  <a:lnTo>
                    <a:pt x="8702367" y="1497907"/>
                  </a:lnTo>
                  <a:lnTo>
                    <a:pt x="8758579" y="1491201"/>
                  </a:lnTo>
                  <a:lnTo>
                    <a:pt x="8815219" y="1484214"/>
                  </a:lnTo>
                  <a:lnTo>
                    <a:pt x="8872265" y="1476961"/>
                  </a:lnTo>
                  <a:lnTo>
                    <a:pt x="8929692" y="1469458"/>
                  </a:lnTo>
                  <a:lnTo>
                    <a:pt x="8987477" y="1461721"/>
                  </a:lnTo>
                  <a:lnTo>
                    <a:pt x="9045595" y="1453765"/>
                  </a:lnTo>
                  <a:lnTo>
                    <a:pt x="9104024" y="1445605"/>
                  </a:lnTo>
                  <a:lnTo>
                    <a:pt x="9162738" y="1437259"/>
                  </a:lnTo>
                  <a:lnTo>
                    <a:pt x="9221714" y="1428740"/>
                  </a:lnTo>
                  <a:lnTo>
                    <a:pt x="9280929" y="1420064"/>
                  </a:lnTo>
                  <a:lnTo>
                    <a:pt x="9340359" y="1411249"/>
                  </a:lnTo>
                  <a:lnTo>
                    <a:pt x="9399979" y="1402308"/>
                  </a:lnTo>
                  <a:lnTo>
                    <a:pt x="9459766" y="1393257"/>
                  </a:lnTo>
                  <a:lnTo>
                    <a:pt x="9519696" y="1384113"/>
                  </a:lnTo>
                  <a:lnTo>
                    <a:pt x="9579745" y="1374891"/>
                  </a:lnTo>
                  <a:lnTo>
                    <a:pt x="9639889" y="1365606"/>
                  </a:lnTo>
                  <a:lnTo>
                    <a:pt x="9700105" y="1356274"/>
                  </a:lnTo>
                  <a:lnTo>
                    <a:pt x="9760369" y="1346911"/>
                  </a:lnTo>
                  <a:lnTo>
                    <a:pt x="9820656" y="1337533"/>
                  </a:lnTo>
                </a:path>
                <a:path w="12227560" h="7406640">
                  <a:moveTo>
                    <a:pt x="10952861" y="2762727"/>
                  </a:moveTo>
                  <a:lnTo>
                    <a:pt x="11018952" y="2772146"/>
                  </a:lnTo>
                  <a:lnTo>
                    <a:pt x="11084884" y="2781582"/>
                  </a:lnTo>
                  <a:lnTo>
                    <a:pt x="11150500" y="2791054"/>
                  </a:lnTo>
                  <a:lnTo>
                    <a:pt x="11215642" y="2800579"/>
                  </a:lnTo>
                  <a:lnTo>
                    <a:pt x="11280150" y="2810175"/>
                  </a:lnTo>
                  <a:lnTo>
                    <a:pt x="11343867" y="2819858"/>
                  </a:lnTo>
                  <a:lnTo>
                    <a:pt x="11406634" y="2829648"/>
                  </a:lnTo>
                  <a:lnTo>
                    <a:pt x="11468294" y="2839560"/>
                  </a:lnTo>
                  <a:lnTo>
                    <a:pt x="11528688" y="2849614"/>
                  </a:lnTo>
                  <a:lnTo>
                    <a:pt x="11587657" y="2859827"/>
                  </a:lnTo>
                  <a:lnTo>
                    <a:pt x="11645044" y="2870216"/>
                  </a:lnTo>
                  <a:lnTo>
                    <a:pt x="11700690" y="2880799"/>
                  </a:lnTo>
                  <a:lnTo>
                    <a:pt x="11754437" y="2891593"/>
                  </a:lnTo>
                  <a:lnTo>
                    <a:pt x="11806127" y="2902617"/>
                  </a:lnTo>
                  <a:lnTo>
                    <a:pt x="11855601" y="2913888"/>
                  </a:lnTo>
                  <a:lnTo>
                    <a:pt x="11902701" y="2925423"/>
                  </a:lnTo>
                  <a:lnTo>
                    <a:pt x="11947270" y="2937240"/>
                  </a:lnTo>
                  <a:lnTo>
                    <a:pt x="11989148" y="2949357"/>
                  </a:lnTo>
                  <a:lnTo>
                    <a:pt x="12028177" y="2961792"/>
                  </a:lnTo>
                  <a:lnTo>
                    <a:pt x="12064200" y="2974561"/>
                  </a:lnTo>
                  <a:lnTo>
                    <a:pt x="12126592" y="3001176"/>
                  </a:lnTo>
                  <a:lnTo>
                    <a:pt x="12175058" y="3029342"/>
                  </a:lnTo>
                  <a:lnTo>
                    <a:pt x="12208332" y="3059201"/>
                  </a:lnTo>
                  <a:lnTo>
                    <a:pt x="12227083" y="3108676"/>
                  </a:lnTo>
                  <a:lnTo>
                    <a:pt x="12224533" y="3128026"/>
                  </a:lnTo>
                  <a:lnTo>
                    <a:pt x="12206631" y="3170823"/>
                  </a:lnTo>
                  <a:lnTo>
                    <a:pt x="12172749" y="3218071"/>
                  </a:lnTo>
                  <a:lnTo>
                    <a:pt x="12124196" y="3268557"/>
                  </a:lnTo>
                  <a:lnTo>
                    <a:pt x="12094826" y="3294636"/>
                  </a:lnTo>
                  <a:lnTo>
                    <a:pt x="12062280" y="3321069"/>
                  </a:lnTo>
                  <a:lnTo>
                    <a:pt x="12026721" y="3347705"/>
                  </a:lnTo>
                  <a:lnTo>
                    <a:pt x="11988312" y="3374393"/>
                  </a:lnTo>
                  <a:lnTo>
                    <a:pt x="11947217" y="3400980"/>
                  </a:lnTo>
                  <a:lnTo>
                    <a:pt x="11903599" y="3427316"/>
                  </a:lnTo>
                  <a:lnTo>
                    <a:pt x="11857622" y="3453248"/>
                  </a:lnTo>
                  <a:lnTo>
                    <a:pt x="11809451" y="3478625"/>
                  </a:lnTo>
                  <a:lnTo>
                    <a:pt x="11759247" y="3503295"/>
                  </a:lnTo>
                  <a:lnTo>
                    <a:pt x="11707175" y="3527107"/>
                  </a:lnTo>
                  <a:lnTo>
                    <a:pt x="11653399" y="3549908"/>
                  </a:lnTo>
                  <a:lnTo>
                    <a:pt x="11598082" y="3571548"/>
                  </a:lnTo>
                  <a:lnTo>
                    <a:pt x="11541388" y="3591875"/>
                  </a:lnTo>
                  <a:lnTo>
                    <a:pt x="11483480" y="3610736"/>
                  </a:lnTo>
                  <a:lnTo>
                    <a:pt x="11424522" y="3627981"/>
                  </a:lnTo>
                  <a:lnTo>
                    <a:pt x="11364677" y="3643458"/>
                  </a:lnTo>
                  <a:lnTo>
                    <a:pt x="11304110" y="3657015"/>
                  </a:lnTo>
                  <a:lnTo>
                    <a:pt x="11242983" y="3668500"/>
                  </a:lnTo>
                  <a:lnTo>
                    <a:pt x="11181461" y="3677762"/>
                  </a:lnTo>
                  <a:lnTo>
                    <a:pt x="11106610" y="3685442"/>
                  </a:lnTo>
                  <a:lnTo>
                    <a:pt x="11067394" y="3687968"/>
                  </a:lnTo>
                  <a:lnTo>
                    <a:pt x="11027042" y="3689671"/>
                  </a:lnTo>
                  <a:lnTo>
                    <a:pt x="10985599" y="3690589"/>
                  </a:lnTo>
                  <a:lnTo>
                    <a:pt x="10943110" y="3690759"/>
                  </a:lnTo>
                  <a:lnTo>
                    <a:pt x="10899620" y="3690221"/>
                  </a:lnTo>
                  <a:lnTo>
                    <a:pt x="10855172" y="3689014"/>
                  </a:lnTo>
                  <a:lnTo>
                    <a:pt x="10809811" y="3687176"/>
                  </a:lnTo>
                  <a:lnTo>
                    <a:pt x="10763581" y="3684745"/>
                  </a:lnTo>
                  <a:lnTo>
                    <a:pt x="10716528" y="3681761"/>
                  </a:lnTo>
                  <a:lnTo>
                    <a:pt x="10668694" y="3678262"/>
                  </a:lnTo>
                  <a:lnTo>
                    <a:pt x="10620126" y="3674286"/>
                  </a:lnTo>
                  <a:lnTo>
                    <a:pt x="10570866" y="3669872"/>
                  </a:lnTo>
                  <a:lnTo>
                    <a:pt x="10520960" y="3665059"/>
                  </a:lnTo>
                  <a:lnTo>
                    <a:pt x="10470452" y="3659886"/>
                  </a:lnTo>
                  <a:lnTo>
                    <a:pt x="10419387" y="3654390"/>
                  </a:lnTo>
                  <a:lnTo>
                    <a:pt x="10367808" y="3648611"/>
                  </a:lnTo>
                  <a:lnTo>
                    <a:pt x="10315760" y="3642588"/>
                  </a:lnTo>
                  <a:lnTo>
                    <a:pt x="10263289" y="3636358"/>
                  </a:lnTo>
                  <a:lnTo>
                    <a:pt x="10210437" y="3629960"/>
                  </a:lnTo>
                  <a:lnTo>
                    <a:pt x="10157249" y="3623434"/>
                  </a:lnTo>
                  <a:lnTo>
                    <a:pt x="10103771" y="3616817"/>
                  </a:lnTo>
                  <a:lnTo>
                    <a:pt x="10050046" y="3610149"/>
                  </a:lnTo>
                  <a:lnTo>
                    <a:pt x="9996118" y="3603468"/>
                  </a:lnTo>
                  <a:lnTo>
                    <a:pt x="9942033" y="3596812"/>
                  </a:lnTo>
                  <a:lnTo>
                    <a:pt x="9887835" y="3590221"/>
                  </a:lnTo>
                  <a:lnTo>
                    <a:pt x="9833567" y="3583732"/>
                  </a:lnTo>
                  <a:lnTo>
                    <a:pt x="9779275" y="3577384"/>
                  </a:lnTo>
                  <a:lnTo>
                    <a:pt x="9725002" y="3571217"/>
                  </a:lnTo>
                  <a:lnTo>
                    <a:pt x="9670794" y="3565268"/>
                  </a:lnTo>
                  <a:lnTo>
                    <a:pt x="9616695" y="3559577"/>
                  </a:lnTo>
                  <a:lnTo>
                    <a:pt x="9562748" y="3554181"/>
                  </a:lnTo>
                  <a:lnTo>
                    <a:pt x="9509000" y="3549120"/>
                  </a:lnTo>
                  <a:lnTo>
                    <a:pt x="9455493" y="3544432"/>
                  </a:lnTo>
                  <a:lnTo>
                    <a:pt x="9402272" y="3540156"/>
                  </a:lnTo>
                  <a:lnTo>
                    <a:pt x="9349382" y="3536330"/>
                  </a:lnTo>
                  <a:lnTo>
                    <a:pt x="9296868" y="3532994"/>
                  </a:lnTo>
                  <a:lnTo>
                    <a:pt x="9244773" y="3530184"/>
                  </a:lnTo>
                  <a:lnTo>
                    <a:pt x="9193142" y="3527941"/>
                  </a:lnTo>
                  <a:lnTo>
                    <a:pt x="9142019" y="3526303"/>
                  </a:lnTo>
                  <a:lnTo>
                    <a:pt x="9091450" y="3525309"/>
                  </a:lnTo>
                  <a:lnTo>
                    <a:pt x="9041477" y="3524996"/>
                  </a:lnTo>
                  <a:lnTo>
                    <a:pt x="8992147" y="3525404"/>
                  </a:lnTo>
                  <a:lnTo>
                    <a:pt x="8943502" y="3526571"/>
                  </a:lnTo>
                  <a:lnTo>
                    <a:pt x="8895588" y="3528537"/>
                  </a:lnTo>
                  <a:lnTo>
                    <a:pt x="8844828" y="3531556"/>
                  </a:lnTo>
                  <a:lnTo>
                    <a:pt x="8794260" y="3535495"/>
                  </a:lnTo>
                  <a:lnTo>
                    <a:pt x="8743880" y="3540307"/>
                  </a:lnTo>
                  <a:lnTo>
                    <a:pt x="8693679" y="3545944"/>
                  </a:lnTo>
                  <a:lnTo>
                    <a:pt x="8643653" y="3552356"/>
                  </a:lnTo>
                  <a:lnTo>
                    <a:pt x="8593794" y="3559497"/>
                  </a:lnTo>
                  <a:lnTo>
                    <a:pt x="8544096" y="3567318"/>
                  </a:lnTo>
                  <a:lnTo>
                    <a:pt x="8494553" y="3575771"/>
                  </a:lnTo>
                  <a:lnTo>
                    <a:pt x="8445158" y="3584809"/>
                  </a:lnTo>
                  <a:lnTo>
                    <a:pt x="8395905" y="3594382"/>
                  </a:lnTo>
                  <a:lnTo>
                    <a:pt x="8346788" y="3604444"/>
                  </a:lnTo>
                  <a:lnTo>
                    <a:pt x="8297800" y="3614945"/>
                  </a:lnTo>
                  <a:lnTo>
                    <a:pt x="8248934" y="3625838"/>
                  </a:lnTo>
                  <a:lnTo>
                    <a:pt x="8200185" y="3637075"/>
                  </a:lnTo>
                  <a:lnTo>
                    <a:pt x="8151546" y="3648608"/>
                  </a:lnTo>
                  <a:lnTo>
                    <a:pt x="8103010" y="3660389"/>
                  </a:lnTo>
                  <a:lnTo>
                    <a:pt x="8054572" y="3672370"/>
                  </a:lnTo>
                  <a:lnTo>
                    <a:pt x="8006224" y="3684502"/>
                  </a:lnTo>
                  <a:lnTo>
                    <a:pt x="7957961" y="3696738"/>
                  </a:lnTo>
                  <a:lnTo>
                    <a:pt x="7909776" y="3709030"/>
                  </a:lnTo>
                  <a:lnTo>
                    <a:pt x="7861663" y="3721329"/>
                  </a:lnTo>
                  <a:lnTo>
                    <a:pt x="7813614" y="3733587"/>
                  </a:lnTo>
                  <a:lnTo>
                    <a:pt x="7765625" y="3745758"/>
                  </a:lnTo>
                  <a:lnTo>
                    <a:pt x="7717688" y="3757791"/>
                  </a:lnTo>
                  <a:lnTo>
                    <a:pt x="7669796" y="3769640"/>
                  </a:lnTo>
                  <a:lnTo>
                    <a:pt x="7621945" y="3781257"/>
                  </a:lnTo>
                  <a:lnTo>
                    <a:pt x="7574127" y="3792592"/>
                  </a:lnTo>
                  <a:lnTo>
                    <a:pt x="7526336" y="3803599"/>
                  </a:lnTo>
                  <a:lnTo>
                    <a:pt x="7478565" y="3814229"/>
                  </a:lnTo>
                  <a:lnTo>
                    <a:pt x="7430808" y="3824434"/>
                  </a:lnTo>
                  <a:lnTo>
                    <a:pt x="7383059" y="3834167"/>
                  </a:lnTo>
                  <a:lnTo>
                    <a:pt x="7335311" y="3843378"/>
                  </a:lnTo>
                  <a:lnTo>
                    <a:pt x="7287558" y="3852021"/>
                  </a:lnTo>
                  <a:lnTo>
                    <a:pt x="7239794" y="3860046"/>
                  </a:lnTo>
                  <a:lnTo>
                    <a:pt x="7192012" y="3867407"/>
                  </a:lnTo>
                  <a:lnTo>
                    <a:pt x="7144205" y="3874054"/>
                  </a:lnTo>
                  <a:lnTo>
                    <a:pt x="7096368" y="3879940"/>
                  </a:lnTo>
                  <a:lnTo>
                    <a:pt x="7048494" y="3885017"/>
                  </a:lnTo>
                  <a:lnTo>
                    <a:pt x="7000576" y="3889237"/>
                  </a:lnTo>
                  <a:lnTo>
                    <a:pt x="6952609" y="3892551"/>
                  </a:lnTo>
                  <a:lnTo>
                    <a:pt x="6904585" y="3894912"/>
                  </a:lnTo>
                  <a:lnTo>
                    <a:pt x="6856499" y="3896272"/>
                  </a:lnTo>
                  <a:lnTo>
                    <a:pt x="6808343" y="3896583"/>
                  </a:lnTo>
                  <a:lnTo>
                    <a:pt x="6758886" y="3895766"/>
                  </a:lnTo>
                  <a:lnTo>
                    <a:pt x="6709204" y="3893825"/>
                  </a:lnTo>
                  <a:lnTo>
                    <a:pt x="6659318" y="3890813"/>
                  </a:lnTo>
                  <a:lnTo>
                    <a:pt x="6609244" y="3886783"/>
                  </a:lnTo>
                  <a:lnTo>
                    <a:pt x="6559002" y="3881789"/>
                  </a:lnTo>
                  <a:lnTo>
                    <a:pt x="6508611" y="3875884"/>
                  </a:lnTo>
                  <a:lnTo>
                    <a:pt x="6458088" y="3869122"/>
                  </a:lnTo>
                  <a:lnTo>
                    <a:pt x="6407452" y="3861557"/>
                  </a:lnTo>
                  <a:lnTo>
                    <a:pt x="6356722" y="3853242"/>
                  </a:lnTo>
                  <a:lnTo>
                    <a:pt x="6305917" y="3844230"/>
                  </a:lnTo>
                  <a:lnTo>
                    <a:pt x="6255054" y="3834576"/>
                  </a:lnTo>
                  <a:lnTo>
                    <a:pt x="6204153" y="3824333"/>
                  </a:lnTo>
                  <a:lnTo>
                    <a:pt x="6153231" y="3813553"/>
                  </a:lnTo>
                  <a:lnTo>
                    <a:pt x="6102308" y="3802292"/>
                  </a:lnTo>
                  <a:lnTo>
                    <a:pt x="6051401" y="3790602"/>
                  </a:lnTo>
                  <a:lnTo>
                    <a:pt x="6000530" y="3778538"/>
                  </a:lnTo>
                  <a:lnTo>
                    <a:pt x="5949713" y="3766152"/>
                  </a:lnTo>
                  <a:lnTo>
                    <a:pt x="5898968" y="3753498"/>
                  </a:lnTo>
                  <a:lnTo>
                    <a:pt x="5848315" y="3740629"/>
                  </a:lnTo>
                  <a:lnTo>
                    <a:pt x="5797770" y="3727601"/>
                  </a:lnTo>
                  <a:lnTo>
                    <a:pt x="5747353" y="3714465"/>
                  </a:lnTo>
                  <a:lnTo>
                    <a:pt x="5697083" y="3701275"/>
                  </a:lnTo>
                  <a:lnTo>
                    <a:pt x="5646978" y="3688085"/>
                  </a:lnTo>
                  <a:lnTo>
                    <a:pt x="5597056" y="3674949"/>
                  </a:lnTo>
                  <a:lnTo>
                    <a:pt x="5547337" y="3661921"/>
                  </a:lnTo>
                  <a:lnTo>
                    <a:pt x="5497837" y="3649052"/>
                  </a:lnTo>
                  <a:lnTo>
                    <a:pt x="5448577" y="3636398"/>
                  </a:lnTo>
                  <a:lnTo>
                    <a:pt x="5399575" y="3624012"/>
                  </a:lnTo>
                  <a:lnTo>
                    <a:pt x="5350848" y="3611948"/>
                  </a:lnTo>
                  <a:lnTo>
                    <a:pt x="5302416" y="3600258"/>
                  </a:lnTo>
                  <a:lnTo>
                    <a:pt x="5254297" y="3588997"/>
                  </a:lnTo>
                  <a:lnTo>
                    <a:pt x="5206509" y="3578217"/>
                  </a:lnTo>
                  <a:lnTo>
                    <a:pt x="5159072" y="3567974"/>
                  </a:lnTo>
                  <a:lnTo>
                    <a:pt x="5112003" y="3558320"/>
                  </a:lnTo>
                  <a:lnTo>
                    <a:pt x="5065321" y="3549308"/>
                  </a:lnTo>
                  <a:lnTo>
                    <a:pt x="5019045" y="3540993"/>
                  </a:lnTo>
                  <a:lnTo>
                    <a:pt x="4973193" y="3533428"/>
                  </a:lnTo>
                  <a:lnTo>
                    <a:pt x="4927784" y="3526666"/>
                  </a:lnTo>
                  <a:lnTo>
                    <a:pt x="4882836" y="3520761"/>
                  </a:lnTo>
                  <a:lnTo>
                    <a:pt x="4838367" y="3515767"/>
                  </a:lnTo>
                  <a:lnTo>
                    <a:pt x="4794397" y="3511737"/>
                  </a:lnTo>
                  <a:lnTo>
                    <a:pt x="4750943" y="3508725"/>
                  </a:lnTo>
                  <a:lnTo>
                    <a:pt x="4692122" y="3506021"/>
                  </a:lnTo>
                  <a:lnTo>
                    <a:pt x="4632762" y="3504618"/>
                  </a:lnTo>
                  <a:lnTo>
                    <a:pt x="4572975" y="3504440"/>
                  </a:lnTo>
                  <a:lnTo>
                    <a:pt x="4512874" y="3505411"/>
                  </a:lnTo>
                  <a:lnTo>
                    <a:pt x="4452569" y="3507455"/>
                  </a:lnTo>
                  <a:lnTo>
                    <a:pt x="4392174" y="3510496"/>
                  </a:lnTo>
                  <a:lnTo>
                    <a:pt x="4331800" y="3514457"/>
                  </a:lnTo>
                  <a:lnTo>
                    <a:pt x="4271560" y="3519262"/>
                  </a:lnTo>
                  <a:lnTo>
                    <a:pt x="4211565" y="3524835"/>
                  </a:lnTo>
                  <a:lnTo>
                    <a:pt x="4151928" y="3531101"/>
                  </a:lnTo>
                  <a:lnTo>
                    <a:pt x="4092760" y="3537982"/>
                  </a:lnTo>
                  <a:lnTo>
                    <a:pt x="4034174" y="3545403"/>
                  </a:lnTo>
                  <a:lnTo>
                    <a:pt x="3976281" y="3553287"/>
                  </a:lnTo>
                  <a:lnTo>
                    <a:pt x="3919195" y="3561559"/>
                  </a:lnTo>
                  <a:lnTo>
                    <a:pt x="3863026" y="3570142"/>
                  </a:lnTo>
                  <a:lnTo>
                    <a:pt x="3807887" y="3578960"/>
                  </a:lnTo>
                  <a:lnTo>
                    <a:pt x="3753890" y="3587937"/>
                  </a:lnTo>
                  <a:lnTo>
                    <a:pt x="3701147" y="3596997"/>
                  </a:lnTo>
                  <a:lnTo>
                    <a:pt x="3649770" y="3606064"/>
                  </a:lnTo>
                  <a:lnTo>
                    <a:pt x="3599871" y="3615061"/>
                  </a:lnTo>
                  <a:lnTo>
                    <a:pt x="3551563" y="3623913"/>
                  </a:lnTo>
                  <a:lnTo>
                    <a:pt x="3504956" y="3632543"/>
                  </a:lnTo>
                  <a:lnTo>
                    <a:pt x="3460164" y="3640875"/>
                  </a:lnTo>
                  <a:lnTo>
                    <a:pt x="3417298" y="3648832"/>
                  </a:lnTo>
                  <a:lnTo>
                    <a:pt x="3376471" y="3656340"/>
                  </a:lnTo>
                  <a:lnTo>
                    <a:pt x="3337794" y="3663321"/>
                  </a:lnTo>
                  <a:lnTo>
                    <a:pt x="3267340" y="3675400"/>
                  </a:lnTo>
                  <a:lnTo>
                    <a:pt x="3206832" y="3684460"/>
                  </a:lnTo>
                  <a:lnTo>
                    <a:pt x="3180588" y="3687668"/>
                  </a:lnTo>
                </a:path>
                <a:path w="12227560" h="7406640">
                  <a:moveTo>
                    <a:pt x="358737" y="5128991"/>
                  </a:moveTo>
                  <a:lnTo>
                    <a:pt x="343837" y="5180522"/>
                  </a:lnTo>
                  <a:lnTo>
                    <a:pt x="328979" y="5232034"/>
                  </a:lnTo>
                  <a:lnTo>
                    <a:pt x="314204" y="5283506"/>
                  </a:lnTo>
                  <a:lnTo>
                    <a:pt x="299554" y="5334916"/>
                  </a:lnTo>
                  <a:lnTo>
                    <a:pt x="285071" y="5386244"/>
                  </a:lnTo>
                  <a:lnTo>
                    <a:pt x="270797" y="5437468"/>
                  </a:lnTo>
                  <a:lnTo>
                    <a:pt x="256772" y="5488568"/>
                  </a:lnTo>
                  <a:lnTo>
                    <a:pt x="243039" y="5539522"/>
                  </a:lnTo>
                  <a:lnTo>
                    <a:pt x="229639" y="5590310"/>
                  </a:lnTo>
                  <a:lnTo>
                    <a:pt x="216614" y="5640911"/>
                  </a:lnTo>
                  <a:lnTo>
                    <a:pt x="204006" y="5691303"/>
                  </a:lnTo>
                  <a:lnTo>
                    <a:pt x="191856" y="5741466"/>
                  </a:lnTo>
                  <a:lnTo>
                    <a:pt x="180206" y="5791379"/>
                  </a:lnTo>
                  <a:lnTo>
                    <a:pt x="169097" y="5841021"/>
                  </a:lnTo>
                  <a:lnTo>
                    <a:pt x="158571" y="5890370"/>
                  </a:lnTo>
                  <a:lnTo>
                    <a:pt x="148670" y="5939407"/>
                  </a:lnTo>
                  <a:lnTo>
                    <a:pt x="139436" y="5988109"/>
                  </a:lnTo>
                  <a:lnTo>
                    <a:pt x="130909" y="6036456"/>
                  </a:lnTo>
                  <a:lnTo>
                    <a:pt x="123133" y="6084427"/>
                  </a:lnTo>
                  <a:lnTo>
                    <a:pt x="116147" y="6132001"/>
                  </a:lnTo>
                  <a:lnTo>
                    <a:pt x="109995" y="6179157"/>
                  </a:lnTo>
                  <a:lnTo>
                    <a:pt x="104717" y="6225873"/>
                  </a:lnTo>
                  <a:lnTo>
                    <a:pt x="100356" y="6272130"/>
                  </a:lnTo>
                  <a:lnTo>
                    <a:pt x="95683" y="6316737"/>
                  </a:lnTo>
                  <a:lnTo>
                    <a:pt x="89332" y="6362229"/>
                  </a:lnTo>
                  <a:lnTo>
                    <a:pt x="81627" y="6408437"/>
                  </a:lnTo>
                  <a:lnTo>
                    <a:pt x="72891" y="6455192"/>
                  </a:lnTo>
                  <a:lnTo>
                    <a:pt x="63448" y="6502328"/>
                  </a:lnTo>
                  <a:lnTo>
                    <a:pt x="53621" y="6549675"/>
                  </a:lnTo>
                  <a:lnTo>
                    <a:pt x="43733" y="6597065"/>
                  </a:lnTo>
                  <a:lnTo>
                    <a:pt x="34108" y="6644330"/>
                  </a:lnTo>
                  <a:lnTo>
                    <a:pt x="25070" y="6691302"/>
                  </a:lnTo>
                  <a:lnTo>
                    <a:pt x="16942" y="6737812"/>
                  </a:lnTo>
                  <a:lnTo>
                    <a:pt x="10047" y="6783692"/>
                  </a:lnTo>
                  <a:lnTo>
                    <a:pt x="4710" y="6828774"/>
                  </a:lnTo>
                  <a:lnTo>
                    <a:pt x="1253" y="6872890"/>
                  </a:lnTo>
                  <a:lnTo>
                    <a:pt x="0" y="6915871"/>
                  </a:lnTo>
                  <a:lnTo>
                    <a:pt x="1274" y="6957550"/>
                  </a:lnTo>
                  <a:lnTo>
                    <a:pt x="5399" y="6997757"/>
                  </a:lnTo>
                  <a:lnTo>
                    <a:pt x="12699" y="7036324"/>
                  </a:lnTo>
                  <a:lnTo>
                    <a:pt x="23497" y="7073084"/>
                  </a:lnTo>
                  <a:lnTo>
                    <a:pt x="56881" y="7140507"/>
                  </a:lnTo>
                  <a:lnTo>
                    <a:pt x="80114" y="7170835"/>
                  </a:lnTo>
                  <a:lnTo>
                    <a:pt x="108138" y="7198681"/>
                  </a:lnTo>
                  <a:lnTo>
                    <a:pt x="141278" y="7223878"/>
                  </a:lnTo>
                  <a:lnTo>
                    <a:pt x="179858" y="7246258"/>
                  </a:lnTo>
                  <a:lnTo>
                    <a:pt x="236559" y="7269458"/>
                  </a:lnTo>
                  <a:lnTo>
                    <a:pt x="304019" y="7287851"/>
                  </a:lnTo>
                  <a:lnTo>
                    <a:pt x="341445" y="7295377"/>
                  </a:lnTo>
                  <a:lnTo>
                    <a:pt x="381155" y="7301860"/>
                  </a:lnTo>
                  <a:lnTo>
                    <a:pt x="423014" y="7307353"/>
                  </a:lnTo>
                  <a:lnTo>
                    <a:pt x="466886" y="7311908"/>
                  </a:lnTo>
                  <a:lnTo>
                    <a:pt x="512636" y="7315579"/>
                  </a:lnTo>
                  <a:lnTo>
                    <a:pt x="560130" y="7318417"/>
                  </a:lnTo>
                  <a:lnTo>
                    <a:pt x="609231" y="7320477"/>
                  </a:lnTo>
                  <a:lnTo>
                    <a:pt x="659805" y="7321809"/>
                  </a:lnTo>
                  <a:lnTo>
                    <a:pt x="711716" y="7322468"/>
                  </a:lnTo>
                  <a:lnTo>
                    <a:pt x="764829" y="7322507"/>
                  </a:lnTo>
                  <a:lnTo>
                    <a:pt x="819009" y="7321977"/>
                  </a:lnTo>
                  <a:lnTo>
                    <a:pt x="874122" y="7320932"/>
                  </a:lnTo>
                  <a:lnTo>
                    <a:pt x="930030" y="7319424"/>
                  </a:lnTo>
                  <a:lnTo>
                    <a:pt x="986600" y="7317507"/>
                  </a:lnTo>
                  <a:lnTo>
                    <a:pt x="1043696" y="7315232"/>
                  </a:lnTo>
                  <a:lnTo>
                    <a:pt x="1101183" y="7312654"/>
                  </a:lnTo>
                  <a:lnTo>
                    <a:pt x="1158926" y="7309824"/>
                  </a:lnTo>
                  <a:lnTo>
                    <a:pt x="1216789" y="7306795"/>
                  </a:lnTo>
                  <a:lnTo>
                    <a:pt x="1274638" y="7303621"/>
                  </a:lnTo>
                  <a:lnTo>
                    <a:pt x="1332336" y="7300354"/>
                  </a:lnTo>
                  <a:lnTo>
                    <a:pt x="1389750" y="7297046"/>
                  </a:lnTo>
                  <a:lnTo>
                    <a:pt x="1446743" y="7293751"/>
                  </a:lnTo>
                  <a:lnTo>
                    <a:pt x="1503180" y="7290522"/>
                  </a:lnTo>
                  <a:lnTo>
                    <a:pt x="1558927" y="7287410"/>
                  </a:lnTo>
                  <a:lnTo>
                    <a:pt x="1613848" y="7284470"/>
                  </a:lnTo>
                  <a:lnTo>
                    <a:pt x="1667807" y="7281753"/>
                  </a:lnTo>
                  <a:lnTo>
                    <a:pt x="1720671" y="7279313"/>
                  </a:lnTo>
                  <a:lnTo>
                    <a:pt x="1772302" y="7277202"/>
                  </a:lnTo>
                  <a:lnTo>
                    <a:pt x="1822567" y="7275473"/>
                  </a:lnTo>
                  <a:lnTo>
                    <a:pt x="1871330" y="7274179"/>
                  </a:lnTo>
                  <a:lnTo>
                    <a:pt x="1918455" y="7273372"/>
                  </a:lnTo>
                  <a:lnTo>
                    <a:pt x="1963808" y="7273106"/>
                  </a:lnTo>
                  <a:lnTo>
                    <a:pt x="2007253" y="7273433"/>
                  </a:lnTo>
                  <a:lnTo>
                    <a:pt x="2048656" y="7274406"/>
                  </a:lnTo>
                  <a:lnTo>
                    <a:pt x="2087880" y="7276078"/>
                  </a:lnTo>
                  <a:lnTo>
                    <a:pt x="2152836" y="7280228"/>
                  </a:lnTo>
                  <a:lnTo>
                    <a:pt x="2212981" y="7285363"/>
                  </a:lnTo>
                  <a:lnTo>
                    <a:pt x="2268798" y="7291361"/>
                  </a:lnTo>
                  <a:lnTo>
                    <a:pt x="2320771" y="7298098"/>
                  </a:lnTo>
                  <a:lnTo>
                    <a:pt x="2369386" y="7305451"/>
                  </a:lnTo>
                  <a:lnTo>
                    <a:pt x="2415126" y="7313297"/>
                  </a:lnTo>
                  <a:lnTo>
                    <a:pt x="2458476" y="7321513"/>
                  </a:lnTo>
                  <a:lnTo>
                    <a:pt x="2499920" y="7329974"/>
                  </a:lnTo>
                  <a:lnTo>
                    <a:pt x="2539943" y="7338559"/>
                  </a:lnTo>
                  <a:lnTo>
                    <a:pt x="2579028" y="7347144"/>
                  </a:lnTo>
                  <a:lnTo>
                    <a:pt x="2617661" y="7355605"/>
                  </a:lnTo>
                  <a:lnTo>
                    <a:pt x="2656325" y="7363820"/>
                  </a:lnTo>
                  <a:lnTo>
                    <a:pt x="2695505" y="7371665"/>
                  </a:lnTo>
                  <a:lnTo>
                    <a:pt x="2735685" y="7379018"/>
                  </a:lnTo>
                  <a:lnTo>
                    <a:pt x="2777349" y="7385754"/>
                  </a:lnTo>
                  <a:lnTo>
                    <a:pt x="2820983" y="7391751"/>
                  </a:lnTo>
                  <a:lnTo>
                    <a:pt x="2867069" y="7396885"/>
                  </a:lnTo>
                  <a:lnTo>
                    <a:pt x="2916093" y="7401033"/>
                  </a:lnTo>
                  <a:lnTo>
                    <a:pt x="2968539" y="7404072"/>
                  </a:lnTo>
                  <a:lnTo>
                    <a:pt x="3024891" y="7405880"/>
                  </a:lnTo>
                  <a:lnTo>
                    <a:pt x="3085634" y="7406331"/>
                  </a:lnTo>
                  <a:lnTo>
                    <a:pt x="3151251" y="7405304"/>
                  </a:lnTo>
                  <a:lnTo>
                    <a:pt x="3190363" y="7403954"/>
                  </a:lnTo>
                  <a:lnTo>
                    <a:pt x="3230720" y="7401965"/>
                  </a:lnTo>
                  <a:lnTo>
                    <a:pt x="3272266" y="7399373"/>
                  </a:lnTo>
                  <a:lnTo>
                    <a:pt x="3314945" y="7396211"/>
                  </a:lnTo>
                  <a:lnTo>
                    <a:pt x="3358702" y="7392515"/>
                  </a:lnTo>
                  <a:lnTo>
                    <a:pt x="3403480" y="7388320"/>
                  </a:lnTo>
                  <a:lnTo>
                    <a:pt x="3449224" y="7383659"/>
                  </a:lnTo>
                  <a:lnTo>
                    <a:pt x="3495877" y="7378568"/>
                  </a:lnTo>
                  <a:lnTo>
                    <a:pt x="3543385" y="7373081"/>
                  </a:lnTo>
                  <a:lnTo>
                    <a:pt x="3591691" y="7367234"/>
                  </a:lnTo>
                  <a:lnTo>
                    <a:pt x="3640740" y="7361060"/>
                  </a:lnTo>
                  <a:lnTo>
                    <a:pt x="3690475" y="7354595"/>
                  </a:lnTo>
                  <a:lnTo>
                    <a:pt x="3740842" y="7347872"/>
                  </a:lnTo>
                  <a:lnTo>
                    <a:pt x="3791783" y="7340928"/>
                  </a:lnTo>
                  <a:lnTo>
                    <a:pt x="3843244" y="7333796"/>
                  </a:lnTo>
                  <a:lnTo>
                    <a:pt x="3895168" y="7326511"/>
                  </a:lnTo>
                  <a:lnTo>
                    <a:pt x="3947500" y="7319108"/>
                  </a:lnTo>
                  <a:lnTo>
                    <a:pt x="4000184" y="7311622"/>
                  </a:lnTo>
                  <a:lnTo>
                    <a:pt x="4053165" y="7304087"/>
                  </a:lnTo>
                  <a:lnTo>
                    <a:pt x="4106385" y="7296538"/>
                  </a:lnTo>
                  <a:lnTo>
                    <a:pt x="4159790" y="7289009"/>
                  </a:lnTo>
                  <a:lnTo>
                    <a:pt x="4213324" y="7281536"/>
                  </a:lnTo>
                  <a:lnTo>
                    <a:pt x="4266930" y="7274152"/>
                  </a:lnTo>
                  <a:lnTo>
                    <a:pt x="4320554" y="7266894"/>
                  </a:lnTo>
                  <a:lnTo>
                    <a:pt x="4374139" y="7259795"/>
                  </a:lnTo>
                  <a:lnTo>
                    <a:pt x="4427629" y="7252889"/>
                  </a:lnTo>
                  <a:lnTo>
                    <a:pt x="4480970" y="7246213"/>
                  </a:lnTo>
                  <a:lnTo>
                    <a:pt x="4534104" y="7239800"/>
                  </a:lnTo>
                  <a:lnTo>
                    <a:pt x="4586976" y="7233685"/>
                  </a:lnTo>
                  <a:lnTo>
                    <a:pt x="4639531" y="7227903"/>
                  </a:lnTo>
                  <a:lnTo>
                    <a:pt x="4691712" y="7222488"/>
                  </a:lnTo>
                  <a:lnTo>
                    <a:pt x="4743463" y="7217476"/>
                  </a:lnTo>
                  <a:lnTo>
                    <a:pt x="4794730" y="7212900"/>
                  </a:lnTo>
                  <a:lnTo>
                    <a:pt x="4845456" y="7208796"/>
                  </a:lnTo>
                  <a:lnTo>
                    <a:pt x="4895584" y="7205198"/>
                  </a:lnTo>
                  <a:lnTo>
                    <a:pt x="4945061" y="7202142"/>
                  </a:lnTo>
                  <a:lnTo>
                    <a:pt x="4993829" y="7199660"/>
                  </a:lnTo>
                  <a:lnTo>
                    <a:pt x="5041833" y="7197789"/>
                  </a:lnTo>
                  <a:lnTo>
                    <a:pt x="5089017" y="7196563"/>
                  </a:lnTo>
                  <a:lnTo>
                    <a:pt x="5139617" y="7196309"/>
                  </a:lnTo>
                  <a:lnTo>
                    <a:pt x="5190089" y="7197413"/>
                  </a:lnTo>
                  <a:lnTo>
                    <a:pt x="5240429" y="7199776"/>
                  </a:lnTo>
                  <a:lnTo>
                    <a:pt x="5290632" y="7203300"/>
                  </a:lnTo>
                  <a:lnTo>
                    <a:pt x="5340693" y="7207884"/>
                  </a:lnTo>
                  <a:lnTo>
                    <a:pt x="5390609" y="7213430"/>
                  </a:lnTo>
                  <a:lnTo>
                    <a:pt x="5440375" y="7219839"/>
                  </a:lnTo>
                  <a:lnTo>
                    <a:pt x="5489986" y="7227012"/>
                  </a:lnTo>
                  <a:lnTo>
                    <a:pt x="5539439" y="7234849"/>
                  </a:lnTo>
                  <a:lnTo>
                    <a:pt x="5588727" y="7243252"/>
                  </a:lnTo>
                  <a:lnTo>
                    <a:pt x="5637848" y="7252122"/>
                  </a:lnTo>
                  <a:lnTo>
                    <a:pt x="5686797" y="7261359"/>
                  </a:lnTo>
                  <a:lnTo>
                    <a:pt x="5735569" y="7270864"/>
                  </a:lnTo>
                  <a:lnTo>
                    <a:pt x="5784159" y="7280539"/>
                  </a:lnTo>
                  <a:lnTo>
                    <a:pt x="5832564" y="7290285"/>
                  </a:lnTo>
                  <a:lnTo>
                    <a:pt x="5880779" y="7300001"/>
                  </a:lnTo>
                  <a:lnTo>
                    <a:pt x="5928799" y="7309590"/>
                  </a:lnTo>
                  <a:lnTo>
                    <a:pt x="5976620" y="7318951"/>
                  </a:lnTo>
                  <a:lnTo>
                    <a:pt x="6024238" y="7327987"/>
                  </a:lnTo>
                  <a:lnTo>
                    <a:pt x="6071648" y="7336598"/>
                  </a:lnTo>
                  <a:lnTo>
                    <a:pt x="6118846" y="7344684"/>
                  </a:lnTo>
                  <a:lnTo>
                    <a:pt x="6165826" y="7352148"/>
                  </a:lnTo>
                  <a:lnTo>
                    <a:pt x="6212586" y="7358889"/>
                  </a:lnTo>
                  <a:lnTo>
                    <a:pt x="6259120" y="7364809"/>
                  </a:lnTo>
                  <a:lnTo>
                    <a:pt x="6305424" y="7369808"/>
                  </a:lnTo>
                  <a:lnTo>
                    <a:pt x="6351493" y="7373788"/>
                  </a:lnTo>
                  <a:lnTo>
                    <a:pt x="6397324" y="7376650"/>
                  </a:lnTo>
                  <a:lnTo>
                    <a:pt x="6442911" y="7378294"/>
                  </a:lnTo>
                  <a:lnTo>
                    <a:pt x="6488250" y="7378621"/>
                  </a:lnTo>
                  <a:lnTo>
                    <a:pt x="6533336" y="7377533"/>
                  </a:lnTo>
                  <a:lnTo>
                    <a:pt x="6578167" y="7374929"/>
                  </a:lnTo>
                  <a:lnTo>
                    <a:pt x="6622735" y="7370712"/>
                  </a:lnTo>
                  <a:lnTo>
                    <a:pt x="6667039" y="7364782"/>
                  </a:lnTo>
                  <a:lnTo>
                    <a:pt x="6711072" y="7357040"/>
                  </a:lnTo>
                  <a:lnTo>
                    <a:pt x="6754831" y="7347387"/>
                  </a:lnTo>
                  <a:lnTo>
                    <a:pt x="6798310" y="7335724"/>
                  </a:lnTo>
                  <a:lnTo>
                    <a:pt x="6842131" y="7321973"/>
                  </a:lnTo>
                  <a:lnTo>
                    <a:pt x="6886846" y="7306191"/>
                  </a:lnTo>
                  <a:lnTo>
                    <a:pt x="6932354" y="7288478"/>
                  </a:lnTo>
                  <a:lnTo>
                    <a:pt x="6978552" y="7268937"/>
                  </a:lnTo>
                  <a:lnTo>
                    <a:pt x="7025338" y="7247667"/>
                  </a:lnTo>
                  <a:lnTo>
                    <a:pt x="7072611" y="7224771"/>
                  </a:lnTo>
                  <a:lnTo>
                    <a:pt x="7120267" y="7200347"/>
                  </a:lnTo>
                  <a:lnTo>
                    <a:pt x="7168204" y="7174499"/>
                  </a:lnTo>
                  <a:lnTo>
                    <a:pt x="7216321" y="7147326"/>
                  </a:lnTo>
                  <a:lnTo>
                    <a:pt x="7264514" y="7118930"/>
                  </a:lnTo>
                  <a:lnTo>
                    <a:pt x="7312682" y="7089412"/>
                  </a:lnTo>
                  <a:lnTo>
                    <a:pt x="7360723" y="7058872"/>
                  </a:lnTo>
                  <a:lnTo>
                    <a:pt x="7408533" y="7027412"/>
                  </a:lnTo>
                  <a:lnTo>
                    <a:pt x="7456012" y="6995133"/>
                  </a:lnTo>
                  <a:lnTo>
                    <a:pt x="7503055" y="6962135"/>
                  </a:lnTo>
                  <a:lnTo>
                    <a:pt x="7549563" y="6928520"/>
                  </a:lnTo>
                  <a:lnTo>
                    <a:pt x="7595431" y="6894388"/>
                  </a:lnTo>
                  <a:lnTo>
                    <a:pt x="7640558" y="6859841"/>
                  </a:lnTo>
                  <a:lnTo>
                    <a:pt x="7684842" y="6824980"/>
                  </a:lnTo>
                  <a:lnTo>
                    <a:pt x="7728180" y="6789904"/>
                  </a:lnTo>
                  <a:lnTo>
                    <a:pt x="7770470" y="6754717"/>
                  </a:lnTo>
                  <a:lnTo>
                    <a:pt x="7811610" y="6719518"/>
                  </a:lnTo>
                  <a:lnTo>
                    <a:pt x="7851498" y="6684408"/>
                  </a:lnTo>
                  <a:lnTo>
                    <a:pt x="7890030" y="6649489"/>
                  </a:lnTo>
                  <a:lnTo>
                    <a:pt x="7927106" y="6614862"/>
                  </a:lnTo>
                  <a:lnTo>
                    <a:pt x="7962623" y="6580627"/>
                  </a:lnTo>
                  <a:lnTo>
                    <a:pt x="7996478" y="6546885"/>
                  </a:lnTo>
                  <a:lnTo>
                    <a:pt x="8028569" y="6513737"/>
                  </a:lnTo>
                  <a:lnTo>
                    <a:pt x="8058794" y="6481285"/>
                  </a:lnTo>
                  <a:lnTo>
                    <a:pt x="8087052" y="6449630"/>
                  </a:lnTo>
                  <a:lnTo>
                    <a:pt x="8113238" y="6418871"/>
                  </a:lnTo>
                  <a:lnTo>
                    <a:pt x="8137252" y="6389111"/>
                  </a:lnTo>
                  <a:lnTo>
                    <a:pt x="8178352" y="6332990"/>
                  </a:lnTo>
                  <a:lnTo>
                    <a:pt x="8209534" y="6282074"/>
                  </a:lnTo>
                  <a:lnTo>
                    <a:pt x="8230245" y="6220855"/>
                  </a:lnTo>
                  <a:lnTo>
                    <a:pt x="8230985" y="6192205"/>
                  </a:lnTo>
                  <a:lnTo>
                    <a:pt x="8226010" y="6164718"/>
                  </a:lnTo>
                  <a:lnTo>
                    <a:pt x="8201000" y="6112803"/>
                  </a:lnTo>
                  <a:lnTo>
                    <a:pt x="8159380" y="6064250"/>
                  </a:lnTo>
                  <a:lnTo>
                    <a:pt x="8105320" y="6018197"/>
                  </a:lnTo>
                  <a:lnTo>
                    <a:pt x="8042988" y="5973785"/>
                  </a:lnTo>
                  <a:lnTo>
                    <a:pt x="8010022" y="5951925"/>
                  </a:lnTo>
                  <a:lnTo>
                    <a:pt x="7976551" y="5930153"/>
                  </a:lnTo>
                  <a:lnTo>
                    <a:pt x="7943096" y="5908361"/>
                  </a:lnTo>
                  <a:lnTo>
                    <a:pt x="7910177" y="5886441"/>
                  </a:lnTo>
                  <a:lnTo>
                    <a:pt x="7878317" y="5864285"/>
                  </a:lnTo>
                  <a:lnTo>
                    <a:pt x="7819854" y="5818839"/>
                  </a:lnTo>
                  <a:lnTo>
                    <a:pt x="7771875" y="5771160"/>
                  </a:lnTo>
                  <a:lnTo>
                    <a:pt x="7738548" y="5720389"/>
                  </a:lnTo>
                  <a:lnTo>
                    <a:pt x="7724041" y="5665666"/>
                  </a:lnTo>
                  <a:lnTo>
                    <a:pt x="7725148" y="5636553"/>
                  </a:lnTo>
                  <a:lnTo>
                    <a:pt x="7744682" y="5577134"/>
                  </a:lnTo>
                  <a:lnTo>
                    <a:pt x="7783289" y="5513626"/>
                  </a:lnTo>
                  <a:lnTo>
                    <a:pt x="7809031" y="5479454"/>
                  </a:lnTo>
                  <a:lnTo>
                    <a:pt x="7838593" y="5443896"/>
                  </a:lnTo>
                  <a:lnTo>
                    <a:pt x="7871623" y="5407123"/>
                  </a:lnTo>
                  <a:lnTo>
                    <a:pt x="7907767" y="5369304"/>
                  </a:lnTo>
                  <a:lnTo>
                    <a:pt x="7946671" y="5330610"/>
                  </a:lnTo>
                  <a:lnTo>
                    <a:pt x="7987983" y="5291211"/>
                  </a:lnTo>
                  <a:lnTo>
                    <a:pt x="8031349" y="5251277"/>
                  </a:lnTo>
                  <a:lnTo>
                    <a:pt x="8076415" y="5210979"/>
                  </a:lnTo>
                  <a:lnTo>
                    <a:pt x="8122829" y="5170485"/>
                  </a:lnTo>
                  <a:lnTo>
                    <a:pt x="8170237" y="5129967"/>
                  </a:lnTo>
                  <a:lnTo>
                    <a:pt x="8218285" y="5089594"/>
                  </a:lnTo>
                  <a:lnTo>
                    <a:pt x="8266621" y="5049536"/>
                  </a:lnTo>
                  <a:lnTo>
                    <a:pt x="8314890" y="5009964"/>
                  </a:lnTo>
                  <a:lnTo>
                    <a:pt x="8362741" y="4971048"/>
                  </a:lnTo>
                  <a:lnTo>
                    <a:pt x="8409818" y="4932957"/>
                  </a:lnTo>
                  <a:lnTo>
                    <a:pt x="8455770" y="4895863"/>
                  </a:lnTo>
                  <a:lnTo>
                    <a:pt x="8500242" y="4859934"/>
                  </a:lnTo>
                  <a:lnTo>
                    <a:pt x="8542881" y="4825341"/>
                  </a:lnTo>
                  <a:lnTo>
                    <a:pt x="8583335" y="4792255"/>
                  </a:lnTo>
                  <a:lnTo>
                    <a:pt x="8621248" y="4760844"/>
                  </a:lnTo>
                  <a:lnTo>
                    <a:pt x="8656269" y="4731280"/>
                  </a:lnTo>
                  <a:lnTo>
                    <a:pt x="8688044" y="4703733"/>
                  </a:lnTo>
                  <a:lnTo>
                    <a:pt x="8740442" y="4655367"/>
                  </a:lnTo>
                  <a:lnTo>
                    <a:pt x="8775616" y="4617109"/>
                  </a:lnTo>
                  <a:lnTo>
                    <a:pt x="8785860" y="46021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84011" y="1471676"/>
            <a:ext cx="28321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Мезолит</a:t>
            </a:r>
            <a:r>
              <a:rPr sz="3200" spc="-5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—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040C28"/>
                </a:solidFill>
                <a:latin typeface="Calibri"/>
                <a:cs typeface="Calibri"/>
              </a:rPr>
              <a:t>13-</a:t>
            </a:r>
            <a:r>
              <a:rPr sz="3200" spc="-50" dirty="0">
                <a:solidFill>
                  <a:srgbClr val="040C28"/>
                </a:solidFill>
                <a:latin typeface="Calibri"/>
                <a:cs typeface="Calibri"/>
              </a:rPr>
              <a:t>8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тысяч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лет</a:t>
            </a:r>
            <a:r>
              <a:rPr sz="3200" spc="-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0C28"/>
                </a:solidFill>
                <a:latin typeface="Calibri"/>
                <a:cs typeface="Calibri"/>
              </a:rPr>
              <a:t>назад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5384" y="303275"/>
            <a:ext cx="3124968" cy="446913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93191" y="303275"/>
            <a:ext cx="7770495" cy="7675880"/>
            <a:chOff x="393191" y="303275"/>
            <a:chExt cx="7770495" cy="76758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191" y="303275"/>
              <a:ext cx="4382264" cy="30320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4111752"/>
              <a:ext cx="7770115" cy="38671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466069" y="5185664"/>
            <a:ext cx="2926715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Костяной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крючок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(использовался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для</a:t>
            </a:r>
            <a:endParaRPr sz="11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рыболовства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—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для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ловли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рыбы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на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удочку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или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в</a:t>
            </a:r>
            <a:r>
              <a:rPr sz="1100" dirty="0">
                <a:latin typeface="Calibri"/>
                <a:cs typeface="Calibri"/>
              </a:rPr>
              <a:t> составе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снастей).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6959" y="6127241"/>
            <a:ext cx="5061585" cy="1202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803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Кремнёвый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клинок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(универсальное</a:t>
            </a:r>
            <a:r>
              <a:rPr sz="1100" spc="-5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орудие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труда </a:t>
            </a:r>
            <a:r>
              <a:rPr sz="1100" dirty="0">
                <a:latin typeface="Calibri"/>
                <a:cs typeface="Calibri"/>
              </a:rPr>
              <a:t>для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резки,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обработки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шкур,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приготовления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пищи).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20"/>
              </a:spcBef>
            </a:pPr>
            <a:endParaRPr sz="1100">
              <a:latin typeface="Calibri"/>
              <a:cs typeface="Calibri"/>
            </a:endParaRPr>
          </a:p>
          <a:p>
            <a:pPr marL="257683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Костяной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гарпун</a:t>
            </a:r>
            <a:r>
              <a:rPr sz="1100" spc="-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(метательное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орудие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с</a:t>
            </a:r>
            <a:endParaRPr sz="1100">
              <a:latin typeface="Calibri"/>
              <a:cs typeface="Calibri"/>
            </a:endParaRPr>
          </a:p>
          <a:p>
            <a:pPr marL="2576830" marR="508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зазубринами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для</a:t>
            </a:r>
            <a:r>
              <a:rPr sz="1100" spc="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охоты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на животных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или </a:t>
            </a:r>
            <a:r>
              <a:rPr sz="1100" spc="-10" dirty="0">
                <a:latin typeface="Calibri"/>
                <a:cs typeface="Calibri"/>
              </a:rPr>
              <a:t>рыболовства).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210" y="3422141"/>
            <a:ext cx="2943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Важнейшим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этапом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стало </a:t>
            </a:r>
            <a:r>
              <a:rPr sz="1800" dirty="0">
                <a:latin typeface="Calibri"/>
                <a:cs typeface="Calibri"/>
              </a:rPr>
              <a:t>появление: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лука,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стрел,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скота.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4468" y="4137151"/>
            <a:ext cx="2745740" cy="529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Calibri"/>
                <a:cs typeface="Calibri"/>
              </a:rPr>
              <a:t>Амулет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—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считалось,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что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такие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предметы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Calibri"/>
                <a:cs typeface="Calibri"/>
              </a:rPr>
              <a:t>защищают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от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злых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духов,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приносят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удачу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или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Calibri"/>
                <a:cs typeface="Calibri"/>
              </a:rPr>
              <a:t>здоровье.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14327" y="831977"/>
            <a:ext cx="6179242" cy="717219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50795" y="3326893"/>
            <a:ext cx="3514090" cy="879475"/>
          </a:xfrm>
          <a:custGeom>
            <a:avLst/>
            <a:gdLst/>
            <a:ahLst/>
            <a:cxnLst/>
            <a:rect l="l" t="t" r="r" b="b"/>
            <a:pathLst>
              <a:path w="3514090" h="879475">
                <a:moveTo>
                  <a:pt x="699112" y="857502"/>
                </a:moveTo>
                <a:lnTo>
                  <a:pt x="711747" y="856113"/>
                </a:lnTo>
                <a:lnTo>
                  <a:pt x="716893" y="853675"/>
                </a:lnTo>
                <a:lnTo>
                  <a:pt x="715894" y="850305"/>
                </a:lnTo>
                <a:lnTo>
                  <a:pt x="710096" y="846122"/>
                </a:lnTo>
                <a:lnTo>
                  <a:pt x="700843" y="841243"/>
                </a:lnTo>
                <a:lnTo>
                  <a:pt x="689479" y="835785"/>
                </a:lnTo>
                <a:lnTo>
                  <a:pt x="677349" y="829866"/>
                </a:lnTo>
                <a:lnTo>
                  <a:pt x="665798" y="823604"/>
                </a:lnTo>
                <a:lnTo>
                  <a:pt x="656170" y="817116"/>
                </a:lnTo>
                <a:lnTo>
                  <a:pt x="649810" y="810520"/>
                </a:lnTo>
                <a:lnTo>
                  <a:pt x="648063" y="803933"/>
                </a:lnTo>
                <a:lnTo>
                  <a:pt x="652272" y="797473"/>
                </a:lnTo>
                <a:lnTo>
                  <a:pt x="714090" y="780032"/>
                </a:lnTo>
                <a:lnTo>
                  <a:pt x="755574" y="775256"/>
                </a:lnTo>
                <a:lnTo>
                  <a:pt x="809739" y="771195"/>
                </a:lnTo>
                <a:lnTo>
                  <a:pt x="877928" y="767967"/>
                </a:lnTo>
                <a:lnTo>
                  <a:pt x="937318" y="766629"/>
                </a:lnTo>
                <a:lnTo>
                  <a:pt x="971314" y="766389"/>
                </a:lnTo>
                <a:lnTo>
                  <a:pt x="1008007" y="766413"/>
                </a:lnTo>
                <a:lnTo>
                  <a:pt x="1047270" y="766683"/>
                </a:lnTo>
                <a:lnTo>
                  <a:pt x="1088975" y="767183"/>
                </a:lnTo>
                <a:lnTo>
                  <a:pt x="1132993" y="767897"/>
                </a:lnTo>
                <a:lnTo>
                  <a:pt x="1179198" y="768808"/>
                </a:lnTo>
                <a:lnTo>
                  <a:pt x="1227462" y="769899"/>
                </a:lnTo>
                <a:lnTo>
                  <a:pt x="1277657" y="771154"/>
                </a:lnTo>
                <a:lnTo>
                  <a:pt x="1329655" y="772556"/>
                </a:lnTo>
                <a:lnTo>
                  <a:pt x="1383329" y="774089"/>
                </a:lnTo>
                <a:lnTo>
                  <a:pt x="1438551" y="775734"/>
                </a:lnTo>
                <a:lnTo>
                  <a:pt x="1495193" y="777477"/>
                </a:lnTo>
                <a:lnTo>
                  <a:pt x="1553128" y="779301"/>
                </a:lnTo>
                <a:lnTo>
                  <a:pt x="1612228" y="781188"/>
                </a:lnTo>
                <a:lnTo>
                  <a:pt x="1672365" y="783122"/>
                </a:lnTo>
                <a:lnTo>
                  <a:pt x="1733411" y="785087"/>
                </a:lnTo>
                <a:lnTo>
                  <a:pt x="1795240" y="787066"/>
                </a:lnTo>
                <a:lnTo>
                  <a:pt x="1857722" y="789042"/>
                </a:lnTo>
                <a:lnTo>
                  <a:pt x="1920731" y="790998"/>
                </a:lnTo>
                <a:lnTo>
                  <a:pt x="1984139" y="792918"/>
                </a:lnTo>
                <a:lnTo>
                  <a:pt x="2047818" y="794785"/>
                </a:lnTo>
                <a:lnTo>
                  <a:pt x="2111641" y="796583"/>
                </a:lnTo>
                <a:lnTo>
                  <a:pt x="2175479" y="798295"/>
                </a:lnTo>
                <a:lnTo>
                  <a:pt x="2239205" y="799905"/>
                </a:lnTo>
                <a:lnTo>
                  <a:pt x="2302692" y="801394"/>
                </a:lnTo>
                <a:lnTo>
                  <a:pt x="2365811" y="802748"/>
                </a:lnTo>
                <a:lnTo>
                  <a:pt x="2428435" y="803949"/>
                </a:lnTo>
                <a:lnTo>
                  <a:pt x="2490437" y="804981"/>
                </a:lnTo>
                <a:lnTo>
                  <a:pt x="2551688" y="805827"/>
                </a:lnTo>
                <a:lnTo>
                  <a:pt x="2612062" y="806471"/>
                </a:lnTo>
                <a:lnTo>
                  <a:pt x="2671429" y="806895"/>
                </a:lnTo>
                <a:lnTo>
                  <a:pt x="2729663" y="807083"/>
                </a:lnTo>
                <a:lnTo>
                  <a:pt x="2786636" y="807019"/>
                </a:lnTo>
                <a:lnTo>
                  <a:pt x="2842220" y="806685"/>
                </a:lnTo>
                <a:lnTo>
                  <a:pt x="2896288" y="806066"/>
                </a:lnTo>
                <a:lnTo>
                  <a:pt x="2948711" y="805144"/>
                </a:lnTo>
                <a:lnTo>
                  <a:pt x="2999363" y="803903"/>
                </a:lnTo>
                <a:lnTo>
                  <a:pt x="3048115" y="802327"/>
                </a:lnTo>
                <a:lnTo>
                  <a:pt x="3094840" y="800398"/>
                </a:lnTo>
                <a:lnTo>
                  <a:pt x="3139410" y="798099"/>
                </a:lnTo>
                <a:lnTo>
                  <a:pt x="3181697" y="795415"/>
                </a:lnTo>
                <a:lnTo>
                  <a:pt x="3221574" y="792329"/>
                </a:lnTo>
                <a:lnTo>
                  <a:pt x="3293587" y="784883"/>
                </a:lnTo>
                <a:lnTo>
                  <a:pt x="3354426" y="775628"/>
                </a:lnTo>
                <a:lnTo>
                  <a:pt x="3403070" y="764430"/>
                </a:lnTo>
                <a:lnTo>
                  <a:pt x="3450022" y="745714"/>
                </a:lnTo>
                <a:lnTo>
                  <a:pt x="3489796" y="715040"/>
                </a:lnTo>
                <a:lnTo>
                  <a:pt x="3510323" y="677365"/>
                </a:lnTo>
                <a:lnTo>
                  <a:pt x="3513785" y="656267"/>
                </a:lnTo>
                <a:lnTo>
                  <a:pt x="3512937" y="633857"/>
                </a:lnTo>
                <a:lnTo>
                  <a:pt x="3498971" y="585682"/>
                </a:lnTo>
                <a:lnTo>
                  <a:pt x="3469760" y="534008"/>
                </a:lnTo>
                <a:lnTo>
                  <a:pt x="3426638" y="480001"/>
                </a:lnTo>
                <a:lnTo>
                  <a:pt x="3400277" y="452488"/>
                </a:lnTo>
                <a:lnTo>
                  <a:pt x="3370938" y="424829"/>
                </a:lnTo>
                <a:lnTo>
                  <a:pt x="3338788" y="397171"/>
                </a:lnTo>
                <a:lnTo>
                  <a:pt x="3303994" y="369659"/>
                </a:lnTo>
                <a:lnTo>
                  <a:pt x="3266723" y="342439"/>
                </a:lnTo>
                <a:lnTo>
                  <a:pt x="3227141" y="315657"/>
                </a:lnTo>
                <a:lnTo>
                  <a:pt x="3185414" y="289459"/>
                </a:lnTo>
                <a:lnTo>
                  <a:pt x="3141711" y="263991"/>
                </a:lnTo>
                <a:lnTo>
                  <a:pt x="3096197" y="239399"/>
                </a:lnTo>
                <a:lnTo>
                  <a:pt x="3049039" y="215828"/>
                </a:lnTo>
                <a:lnTo>
                  <a:pt x="3000405" y="193425"/>
                </a:lnTo>
                <a:lnTo>
                  <a:pt x="2950460" y="172335"/>
                </a:lnTo>
                <a:lnTo>
                  <a:pt x="2899371" y="152705"/>
                </a:lnTo>
                <a:lnTo>
                  <a:pt x="2847306" y="134679"/>
                </a:lnTo>
                <a:lnTo>
                  <a:pt x="2794430" y="118405"/>
                </a:lnTo>
                <a:lnTo>
                  <a:pt x="2740911" y="104027"/>
                </a:lnTo>
                <a:lnTo>
                  <a:pt x="2686916" y="91692"/>
                </a:lnTo>
                <a:lnTo>
                  <a:pt x="2617120" y="78631"/>
                </a:lnTo>
                <a:lnTo>
                  <a:pt x="2578781" y="72456"/>
                </a:lnTo>
                <a:lnTo>
                  <a:pt x="2538290" y="66521"/>
                </a:lnTo>
                <a:lnTo>
                  <a:pt x="2495751" y="60828"/>
                </a:lnTo>
                <a:lnTo>
                  <a:pt x="2451271" y="55378"/>
                </a:lnTo>
                <a:lnTo>
                  <a:pt x="2404954" y="50172"/>
                </a:lnTo>
                <a:lnTo>
                  <a:pt x="2356906" y="45213"/>
                </a:lnTo>
                <a:lnTo>
                  <a:pt x="2307232" y="40502"/>
                </a:lnTo>
                <a:lnTo>
                  <a:pt x="2256038" y="36041"/>
                </a:lnTo>
                <a:lnTo>
                  <a:pt x="2203430" y="31831"/>
                </a:lnTo>
                <a:lnTo>
                  <a:pt x="2149512" y="27874"/>
                </a:lnTo>
                <a:lnTo>
                  <a:pt x="2094390" y="24172"/>
                </a:lnTo>
                <a:lnTo>
                  <a:pt x="2038170" y="20727"/>
                </a:lnTo>
                <a:lnTo>
                  <a:pt x="1980957" y="17540"/>
                </a:lnTo>
                <a:lnTo>
                  <a:pt x="1922856" y="14613"/>
                </a:lnTo>
                <a:lnTo>
                  <a:pt x="1863974" y="11947"/>
                </a:lnTo>
                <a:lnTo>
                  <a:pt x="1804415" y="9544"/>
                </a:lnTo>
                <a:lnTo>
                  <a:pt x="1744285" y="7406"/>
                </a:lnTo>
                <a:lnTo>
                  <a:pt x="1683689" y="5535"/>
                </a:lnTo>
                <a:lnTo>
                  <a:pt x="1622732" y="3932"/>
                </a:lnTo>
                <a:lnTo>
                  <a:pt x="1561521" y="2599"/>
                </a:lnTo>
                <a:lnTo>
                  <a:pt x="1500161" y="1538"/>
                </a:lnTo>
                <a:lnTo>
                  <a:pt x="1438757" y="750"/>
                </a:lnTo>
                <a:lnTo>
                  <a:pt x="1377414" y="236"/>
                </a:lnTo>
                <a:lnTo>
                  <a:pt x="1316238" y="0"/>
                </a:lnTo>
                <a:lnTo>
                  <a:pt x="1255335" y="41"/>
                </a:lnTo>
                <a:lnTo>
                  <a:pt x="1194810" y="363"/>
                </a:lnTo>
                <a:lnTo>
                  <a:pt x="1134768" y="966"/>
                </a:lnTo>
                <a:lnTo>
                  <a:pt x="1075314" y="1852"/>
                </a:lnTo>
                <a:lnTo>
                  <a:pt x="1016555" y="3024"/>
                </a:lnTo>
                <a:lnTo>
                  <a:pt x="958596" y="4482"/>
                </a:lnTo>
                <a:lnTo>
                  <a:pt x="901541" y="6228"/>
                </a:lnTo>
                <a:lnTo>
                  <a:pt x="845498" y="8265"/>
                </a:lnTo>
                <a:lnTo>
                  <a:pt x="790570" y="10593"/>
                </a:lnTo>
                <a:lnTo>
                  <a:pt x="736864" y="13215"/>
                </a:lnTo>
                <a:lnTo>
                  <a:pt x="684484" y="16131"/>
                </a:lnTo>
                <a:lnTo>
                  <a:pt x="633537" y="19345"/>
                </a:lnTo>
                <a:lnTo>
                  <a:pt x="584128" y="22856"/>
                </a:lnTo>
                <a:lnTo>
                  <a:pt x="536362" y="26668"/>
                </a:lnTo>
                <a:lnTo>
                  <a:pt x="490344" y="30782"/>
                </a:lnTo>
                <a:lnTo>
                  <a:pt x="446181" y="35199"/>
                </a:lnTo>
                <a:lnTo>
                  <a:pt x="403978" y="39921"/>
                </a:lnTo>
                <a:lnTo>
                  <a:pt x="363839" y="44950"/>
                </a:lnTo>
                <a:lnTo>
                  <a:pt x="325871" y="50287"/>
                </a:lnTo>
                <a:lnTo>
                  <a:pt x="256868" y="61894"/>
                </a:lnTo>
                <a:lnTo>
                  <a:pt x="197812" y="74754"/>
                </a:lnTo>
                <a:lnTo>
                  <a:pt x="126140" y="98139"/>
                </a:lnTo>
                <a:lnTo>
                  <a:pt x="88027" y="117949"/>
                </a:lnTo>
                <a:lnTo>
                  <a:pt x="57443" y="140794"/>
                </a:lnTo>
                <a:lnTo>
                  <a:pt x="16865" y="194405"/>
                </a:lnTo>
                <a:lnTo>
                  <a:pt x="419" y="256606"/>
                </a:lnTo>
                <a:lnTo>
                  <a:pt x="0" y="290188"/>
                </a:lnTo>
                <a:lnTo>
                  <a:pt x="4119" y="325031"/>
                </a:lnTo>
                <a:lnTo>
                  <a:pt x="23979" y="397314"/>
                </a:lnTo>
                <a:lnTo>
                  <a:pt x="38723" y="434163"/>
                </a:lnTo>
                <a:lnTo>
                  <a:pt x="56013" y="471090"/>
                </a:lnTo>
                <a:lnTo>
                  <a:pt x="75349" y="507798"/>
                </a:lnTo>
                <a:lnTo>
                  <a:pt x="96234" y="543992"/>
                </a:lnTo>
                <a:lnTo>
                  <a:pt x="118170" y="579377"/>
                </a:lnTo>
                <a:lnTo>
                  <a:pt x="140658" y="613656"/>
                </a:lnTo>
                <a:lnTo>
                  <a:pt x="163200" y="646533"/>
                </a:lnTo>
                <a:lnTo>
                  <a:pt x="185297" y="677714"/>
                </a:lnTo>
                <a:lnTo>
                  <a:pt x="226166" y="733801"/>
                </a:lnTo>
                <a:lnTo>
                  <a:pt x="243941" y="758117"/>
                </a:lnTo>
                <a:lnTo>
                  <a:pt x="259279" y="779552"/>
                </a:lnTo>
                <a:lnTo>
                  <a:pt x="271681" y="797812"/>
                </a:lnTo>
                <a:lnTo>
                  <a:pt x="301852" y="831867"/>
                </a:lnTo>
                <a:lnTo>
                  <a:pt x="339508" y="855458"/>
                </a:lnTo>
                <a:lnTo>
                  <a:pt x="382889" y="870169"/>
                </a:lnTo>
                <a:lnTo>
                  <a:pt x="430236" y="877582"/>
                </a:lnTo>
                <a:lnTo>
                  <a:pt x="479791" y="879283"/>
                </a:lnTo>
                <a:lnTo>
                  <a:pt x="529794" y="876853"/>
                </a:lnTo>
                <a:lnTo>
                  <a:pt x="578486" y="871876"/>
                </a:lnTo>
                <a:lnTo>
                  <a:pt x="624110" y="865937"/>
                </a:lnTo>
                <a:lnTo>
                  <a:pt x="664904" y="860618"/>
                </a:lnTo>
                <a:lnTo>
                  <a:pt x="699112" y="85750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0936" rIns="0" bIns="0" rtlCol="0">
            <a:spAutoFit/>
          </a:bodyPr>
          <a:lstStyle/>
          <a:p>
            <a:pPr marL="805751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Неолит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—</a:t>
            </a:r>
            <a:r>
              <a:rPr sz="3200" spc="-20" dirty="0">
                <a:solidFill>
                  <a:srgbClr val="040C28"/>
                </a:solidFill>
                <a:latin typeface="Calibri"/>
                <a:cs typeface="Calibri"/>
              </a:rPr>
              <a:t> 8-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4</a:t>
            </a:r>
            <a:r>
              <a:rPr sz="3200" spc="-2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тысячи</a:t>
            </a:r>
            <a:r>
              <a:rPr sz="32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40C28"/>
                </a:solidFill>
                <a:latin typeface="Calibri"/>
                <a:cs typeface="Calibri"/>
              </a:rPr>
              <a:t>лет</a:t>
            </a:r>
            <a:r>
              <a:rPr sz="3200" spc="-2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040C28"/>
                </a:solidFill>
                <a:latin typeface="Calibri"/>
                <a:cs typeface="Calibri"/>
              </a:rPr>
              <a:t>назад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5363" y="211836"/>
            <a:ext cx="13242290" cy="7755890"/>
            <a:chOff x="245363" y="211836"/>
            <a:chExt cx="13242290" cy="7755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5363" y="211836"/>
              <a:ext cx="5241036" cy="38191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9215" y="4259971"/>
              <a:ext cx="4879715" cy="3198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5447" y="4846320"/>
              <a:ext cx="5711952" cy="312115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00377" y="7487513"/>
            <a:ext cx="3180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40C28"/>
                </a:solidFill>
                <a:latin typeface="Calibri"/>
                <a:cs typeface="Calibri"/>
              </a:rPr>
              <a:t>Исследования</a:t>
            </a:r>
            <a:r>
              <a:rPr sz="1800" spc="-5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40C28"/>
                </a:solidFill>
                <a:latin typeface="Calibri"/>
                <a:cs typeface="Calibri"/>
              </a:rPr>
              <a:t>жителя</a:t>
            </a:r>
            <a:r>
              <a:rPr sz="1800" spc="-6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40C28"/>
                </a:solidFill>
                <a:latin typeface="Calibri"/>
                <a:cs typeface="Calibri"/>
              </a:rPr>
              <a:t>времён Неолита.</a:t>
            </a:r>
            <a:r>
              <a:rPr sz="1800" spc="-5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40C28"/>
                </a:solidFill>
                <a:latin typeface="Calibri"/>
                <a:cs typeface="Calibri"/>
              </a:rPr>
              <a:t>159</a:t>
            </a:r>
            <a:r>
              <a:rPr sz="1800" spc="-4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40C28"/>
                </a:solidFill>
                <a:latin typeface="Calibri"/>
                <a:cs typeface="Calibri"/>
              </a:rPr>
              <a:t>см.</a:t>
            </a:r>
            <a:r>
              <a:rPr sz="1800" spc="-4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40C28"/>
                </a:solidFill>
                <a:latin typeface="Calibri"/>
                <a:cs typeface="Calibri"/>
              </a:rPr>
              <a:t>рост,</a:t>
            </a:r>
            <a:r>
              <a:rPr sz="18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40C28"/>
                </a:solidFill>
                <a:latin typeface="Calibri"/>
                <a:cs typeface="Calibri"/>
              </a:rPr>
              <a:t>59</a:t>
            </a:r>
            <a:r>
              <a:rPr sz="1800" spc="-35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40C28"/>
                </a:solidFill>
                <a:latin typeface="Calibri"/>
                <a:cs typeface="Calibri"/>
              </a:rPr>
              <a:t>кг.</a:t>
            </a:r>
            <a:r>
              <a:rPr sz="1800" spc="-50" dirty="0">
                <a:solidFill>
                  <a:srgbClr val="040C28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40C28"/>
                </a:solidFill>
                <a:latin typeface="Calibri"/>
                <a:cs typeface="Calibri"/>
              </a:rPr>
              <a:t>вес.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861945" y="734441"/>
            <a:ext cx="9605645" cy="5674995"/>
            <a:chOff x="2861945" y="734441"/>
            <a:chExt cx="9605645" cy="56749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56148" y="1228344"/>
              <a:ext cx="4981956" cy="34122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65120" y="737616"/>
              <a:ext cx="9599295" cy="5668645"/>
            </a:xfrm>
            <a:custGeom>
              <a:avLst/>
              <a:gdLst/>
              <a:ahLst/>
              <a:cxnLst/>
              <a:rect l="l" t="t" r="r" b="b"/>
              <a:pathLst>
                <a:path w="9599295" h="5668645">
                  <a:moveTo>
                    <a:pt x="2621280" y="0"/>
                  </a:moveTo>
                  <a:lnTo>
                    <a:pt x="2690291" y="203"/>
                  </a:lnTo>
                  <a:lnTo>
                    <a:pt x="2759265" y="808"/>
                  </a:lnTo>
                  <a:lnTo>
                    <a:pt x="2828161" y="1809"/>
                  </a:lnTo>
                  <a:lnTo>
                    <a:pt x="2896943" y="3198"/>
                  </a:lnTo>
                  <a:lnTo>
                    <a:pt x="2965571" y="4969"/>
                  </a:lnTo>
                  <a:lnTo>
                    <a:pt x="3034008" y="7115"/>
                  </a:lnTo>
                  <a:lnTo>
                    <a:pt x="3102215" y="9629"/>
                  </a:lnTo>
                  <a:lnTo>
                    <a:pt x="3170153" y="12504"/>
                  </a:lnTo>
                  <a:lnTo>
                    <a:pt x="3237784" y="15733"/>
                  </a:lnTo>
                  <a:lnTo>
                    <a:pt x="3305070" y="19311"/>
                  </a:lnTo>
                  <a:lnTo>
                    <a:pt x="3371973" y="23228"/>
                  </a:lnTo>
                  <a:lnTo>
                    <a:pt x="3438454" y="27480"/>
                  </a:lnTo>
                  <a:lnTo>
                    <a:pt x="3504475" y="32059"/>
                  </a:lnTo>
                  <a:lnTo>
                    <a:pt x="3569998" y="36959"/>
                  </a:lnTo>
                  <a:lnTo>
                    <a:pt x="3634984" y="42171"/>
                  </a:lnTo>
                  <a:lnTo>
                    <a:pt x="3699394" y="47691"/>
                  </a:lnTo>
                  <a:lnTo>
                    <a:pt x="3763191" y="53510"/>
                  </a:lnTo>
                  <a:lnTo>
                    <a:pt x="3826336" y="59623"/>
                  </a:lnTo>
                  <a:lnTo>
                    <a:pt x="3888791" y="66022"/>
                  </a:lnTo>
                  <a:lnTo>
                    <a:pt x="3950518" y="72700"/>
                  </a:lnTo>
                  <a:lnTo>
                    <a:pt x="4011478" y="79651"/>
                  </a:lnTo>
                  <a:lnTo>
                    <a:pt x="4071632" y="86867"/>
                  </a:lnTo>
                  <a:lnTo>
                    <a:pt x="4130943" y="94343"/>
                  </a:lnTo>
                  <a:lnTo>
                    <a:pt x="4189372" y="102071"/>
                  </a:lnTo>
                  <a:lnTo>
                    <a:pt x="4246881" y="110044"/>
                  </a:lnTo>
                  <a:lnTo>
                    <a:pt x="4303431" y="118256"/>
                  </a:lnTo>
                  <a:lnTo>
                    <a:pt x="4358984" y="126699"/>
                  </a:lnTo>
                  <a:lnTo>
                    <a:pt x="4413502" y="135368"/>
                  </a:lnTo>
                  <a:lnTo>
                    <a:pt x="4466946" y="144254"/>
                  </a:lnTo>
                  <a:lnTo>
                    <a:pt x="4519279" y="153352"/>
                  </a:lnTo>
                  <a:lnTo>
                    <a:pt x="4570461" y="162654"/>
                  </a:lnTo>
                  <a:lnTo>
                    <a:pt x="4620454" y="172154"/>
                  </a:lnTo>
                  <a:lnTo>
                    <a:pt x="4669221" y="181845"/>
                  </a:lnTo>
                  <a:lnTo>
                    <a:pt x="4716722" y="191720"/>
                  </a:lnTo>
                  <a:lnTo>
                    <a:pt x="4762919" y="201772"/>
                  </a:lnTo>
                  <a:lnTo>
                    <a:pt x="4807774" y="211994"/>
                  </a:lnTo>
                  <a:lnTo>
                    <a:pt x="4851250" y="222380"/>
                  </a:lnTo>
                  <a:lnTo>
                    <a:pt x="4893306" y="232923"/>
                  </a:lnTo>
                  <a:lnTo>
                    <a:pt x="4933905" y="243615"/>
                  </a:lnTo>
                  <a:lnTo>
                    <a:pt x="4973009" y="254451"/>
                  </a:lnTo>
                  <a:lnTo>
                    <a:pt x="5010579" y="265423"/>
                  </a:lnTo>
                  <a:lnTo>
                    <a:pt x="5080965" y="287749"/>
                  </a:lnTo>
                  <a:lnTo>
                    <a:pt x="5144756" y="310538"/>
                  </a:lnTo>
                  <a:lnTo>
                    <a:pt x="5201644" y="333737"/>
                  </a:lnTo>
                  <a:lnTo>
                    <a:pt x="5251325" y="357289"/>
                  </a:lnTo>
                  <a:lnTo>
                    <a:pt x="5293490" y="381142"/>
                  </a:lnTo>
                  <a:lnTo>
                    <a:pt x="5327833" y="405240"/>
                  </a:lnTo>
                  <a:lnTo>
                    <a:pt x="5364010" y="441727"/>
                  </a:lnTo>
                  <a:lnTo>
                    <a:pt x="5380862" y="478460"/>
                  </a:lnTo>
                  <a:lnTo>
                    <a:pt x="5382006" y="490727"/>
                  </a:lnTo>
                </a:path>
                <a:path w="9599295" h="5668645">
                  <a:moveTo>
                    <a:pt x="7872983" y="2197607"/>
                  </a:moveTo>
                  <a:lnTo>
                    <a:pt x="7914074" y="2198366"/>
                  </a:lnTo>
                  <a:lnTo>
                    <a:pt x="7955143" y="2200626"/>
                  </a:lnTo>
                  <a:lnTo>
                    <a:pt x="7996170" y="2204362"/>
                  </a:lnTo>
                  <a:lnTo>
                    <a:pt x="8037135" y="2209550"/>
                  </a:lnTo>
                  <a:lnTo>
                    <a:pt x="8078018" y="2216167"/>
                  </a:lnTo>
                  <a:lnTo>
                    <a:pt x="8118796" y="2224189"/>
                  </a:lnTo>
                  <a:lnTo>
                    <a:pt x="8159450" y="2233590"/>
                  </a:lnTo>
                  <a:lnTo>
                    <a:pt x="8199959" y="2244346"/>
                  </a:lnTo>
                  <a:lnTo>
                    <a:pt x="8240303" y="2256434"/>
                  </a:lnTo>
                  <a:lnTo>
                    <a:pt x="8280459" y="2269830"/>
                  </a:lnTo>
                  <a:lnTo>
                    <a:pt x="8320409" y="2284508"/>
                  </a:lnTo>
                  <a:lnTo>
                    <a:pt x="8360131" y="2300445"/>
                  </a:lnTo>
                  <a:lnTo>
                    <a:pt x="8399604" y="2317617"/>
                  </a:lnTo>
                  <a:lnTo>
                    <a:pt x="8438807" y="2336000"/>
                  </a:lnTo>
                  <a:lnTo>
                    <a:pt x="8477721" y="2355568"/>
                  </a:lnTo>
                  <a:lnTo>
                    <a:pt x="8516324" y="2376298"/>
                  </a:lnTo>
                  <a:lnTo>
                    <a:pt x="8554596" y="2398167"/>
                  </a:lnTo>
                  <a:lnTo>
                    <a:pt x="8592515" y="2421148"/>
                  </a:lnTo>
                  <a:lnTo>
                    <a:pt x="8630062" y="2445219"/>
                  </a:lnTo>
                  <a:lnTo>
                    <a:pt x="8667215" y="2470355"/>
                  </a:lnTo>
                  <a:lnTo>
                    <a:pt x="8703954" y="2496533"/>
                  </a:lnTo>
                  <a:lnTo>
                    <a:pt x="8740258" y="2523726"/>
                  </a:lnTo>
                  <a:lnTo>
                    <a:pt x="8776106" y="2551913"/>
                  </a:lnTo>
                  <a:lnTo>
                    <a:pt x="8811478" y="2581067"/>
                  </a:lnTo>
                  <a:lnTo>
                    <a:pt x="8846353" y="2611166"/>
                  </a:lnTo>
                  <a:lnTo>
                    <a:pt x="8880711" y="2642184"/>
                  </a:lnTo>
                  <a:lnTo>
                    <a:pt x="8914530" y="2674099"/>
                  </a:lnTo>
                  <a:lnTo>
                    <a:pt x="8947790" y="2706884"/>
                  </a:lnTo>
                  <a:lnTo>
                    <a:pt x="8980470" y="2740517"/>
                  </a:lnTo>
                  <a:lnTo>
                    <a:pt x="9012549" y="2774973"/>
                  </a:lnTo>
                  <a:lnTo>
                    <a:pt x="9044007" y="2810227"/>
                  </a:lnTo>
                  <a:lnTo>
                    <a:pt x="9074823" y="2846257"/>
                  </a:lnTo>
                  <a:lnTo>
                    <a:pt x="9104977" y="2883036"/>
                  </a:lnTo>
                  <a:lnTo>
                    <a:pt x="9134447" y="2920542"/>
                  </a:lnTo>
                  <a:lnTo>
                    <a:pt x="9163214" y="2958750"/>
                  </a:lnTo>
                  <a:lnTo>
                    <a:pt x="9191255" y="2997635"/>
                  </a:lnTo>
                  <a:lnTo>
                    <a:pt x="9218551" y="3037174"/>
                  </a:lnTo>
                  <a:lnTo>
                    <a:pt x="9245081" y="3077342"/>
                  </a:lnTo>
                  <a:lnTo>
                    <a:pt x="9270825" y="3118115"/>
                  </a:lnTo>
                  <a:lnTo>
                    <a:pt x="9295760" y="3159470"/>
                  </a:lnTo>
                  <a:lnTo>
                    <a:pt x="9319868" y="3201381"/>
                  </a:lnTo>
                  <a:lnTo>
                    <a:pt x="9343126" y="3243824"/>
                  </a:lnTo>
                  <a:lnTo>
                    <a:pt x="9365515" y="3286776"/>
                  </a:lnTo>
                  <a:lnTo>
                    <a:pt x="9387013" y="3330211"/>
                  </a:lnTo>
                  <a:lnTo>
                    <a:pt x="9407601" y="3374107"/>
                  </a:lnTo>
                  <a:lnTo>
                    <a:pt x="9427256" y="3418438"/>
                  </a:lnTo>
                  <a:lnTo>
                    <a:pt x="9445960" y="3463181"/>
                  </a:lnTo>
                  <a:lnTo>
                    <a:pt x="9463690" y="3508310"/>
                  </a:lnTo>
                  <a:lnTo>
                    <a:pt x="9480426" y="3553803"/>
                  </a:lnTo>
                  <a:lnTo>
                    <a:pt x="9496148" y="3599635"/>
                  </a:lnTo>
                  <a:lnTo>
                    <a:pt x="9510834" y="3645781"/>
                  </a:lnTo>
                  <a:lnTo>
                    <a:pt x="9524465" y="3692217"/>
                  </a:lnTo>
                  <a:lnTo>
                    <a:pt x="9537018" y="3738920"/>
                  </a:lnTo>
                  <a:lnTo>
                    <a:pt x="9548475" y="3785864"/>
                  </a:lnTo>
                  <a:lnTo>
                    <a:pt x="9558813" y="3833027"/>
                  </a:lnTo>
                  <a:lnTo>
                    <a:pt x="9568013" y="3880382"/>
                  </a:lnTo>
                  <a:lnTo>
                    <a:pt x="9576053" y="3927907"/>
                  </a:lnTo>
                  <a:lnTo>
                    <a:pt x="9582913" y="3975577"/>
                  </a:lnTo>
                  <a:lnTo>
                    <a:pt x="9588572" y="4023368"/>
                  </a:lnTo>
                  <a:lnTo>
                    <a:pt x="9593010" y="4071256"/>
                  </a:lnTo>
                  <a:lnTo>
                    <a:pt x="9596205" y="4119216"/>
                  </a:lnTo>
                  <a:lnTo>
                    <a:pt x="9598138" y="4167224"/>
                  </a:lnTo>
                  <a:lnTo>
                    <a:pt x="9598787" y="4215257"/>
                  </a:lnTo>
                </a:path>
                <a:path w="9599295" h="5668645">
                  <a:moveTo>
                    <a:pt x="4909947" y="5668645"/>
                  </a:moveTo>
                  <a:lnTo>
                    <a:pt x="4839408" y="5664464"/>
                  </a:lnTo>
                  <a:lnTo>
                    <a:pt x="4769097" y="5652147"/>
                  </a:lnTo>
                  <a:lnTo>
                    <a:pt x="4699239" y="5632034"/>
                  </a:lnTo>
                  <a:lnTo>
                    <a:pt x="4630058" y="5604463"/>
                  </a:lnTo>
                  <a:lnTo>
                    <a:pt x="4561783" y="5569772"/>
                  </a:lnTo>
                  <a:lnTo>
                    <a:pt x="4528054" y="5549864"/>
                  </a:lnTo>
                  <a:lnTo>
                    <a:pt x="4494637" y="5528302"/>
                  </a:lnTo>
                  <a:lnTo>
                    <a:pt x="4461558" y="5505131"/>
                  </a:lnTo>
                  <a:lnTo>
                    <a:pt x="4428846" y="5480391"/>
                  </a:lnTo>
                  <a:lnTo>
                    <a:pt x="4396530" y="5454126"/>
                  </a:lnTo>
                  <a:lnTo>
                    <a:pt x="4364638" y="5426378"/>
                  </a:lnTo>
                  <a:lnTo>
                    <a:pt x="4333197" y="5397189"/>
                  </a:lnTo>
                  <a:lnTo>
                    <a:pt x="4302236" y="5366602"/>
                  </a:lnTo>
                  <a:lnTo>
                    <a:pt x="4271784" y="5334658"/>
                  </a:lnTo>
                  <a:lnTo>
                    <a:pt x="4241868" y="5301401"/>
                  </a:lnTo>
                  <a:lnTo>
                    <a:pt x="4212516" y="5266873"/>
                  </a:lnTo>
                  <a:lnTo>
                    <a:pt x="4183758" y="5231115"/>
                  </a:lnTo>
                  <a:lnTo>
                    <a:pt x="4155620" y="5194171"/>
                  </a:lnTo>
                  <a:lnTo>
                    <a:pt x="4128132" y="5156083"/>
                  </a:lnTo>
                  <a:lnTo>
                    <a:pt x="4101322" y="5116893"/>
                  </a:lnTo>
                  <a:lnTo>
                    <a:pt x="4075217" y="5076643"/>
                  </a:lnTo>
                  <a:lnTo>
                    <a:pt x="4049846" y="5035377"/>
                  </a:lnTo>
                  <a:lnTo>
                    <a:pt x="4025237" y="4993135"/>
                  </a:lnTo>
                  <a:lnTo>
                    <a:pt x="4001419" y="4949962"/>
                  </a:lnTo>
                  <a:lnTo>
                    <a:pt x="3978420" y="4905898"/>
                  </a:lnTo>
                  <a:lnTo>
                    <a:pt x="3956267" y="4860986"/>
                  </a:lnTo>
                  <a:lnTo>
                    <a:pt x="3934990" y="4815270"/>
                  </a:lnTo>
                  <a:lnTo>
                    <a:pt x="3914615" y="4768790"/>
                  </a:lnTo>
                  <a:lnTo>
                    <a:pt x="3895172" y="4721590"/>
                  </a:lnTo>
                  <a:lnTo>
                    <a:pt x="3876689" y="4673711"/>
                  </a:lnTo>
                  <a:lnTo>
                    <a:pt x="3859194" y="4625197"/>
                  </a:lnTo>
                  <a:lnTo>
                    <a:pt x="3842715" y="4576089"/>
                  </a:lnTo>
                  <a:lnTo>
                    <a:pt x="3827281" y="4526431"/>
                  </a:lnTo>
                  <a:lnTo>
                    <a:pt x="3812919" y="4476263"/>
                  </a:lnTo>
                  <a:lnTo>
                    <a:pt x="3799658" y="4425629"/>
                  </a:lnTo>
                  <a:lnTo>
                    <a:pt x="3787526" y="4374572"/>
                  </a:lnTo>
                  <a:lnTo>
                    <a:pt x="3776551" y="4323132"/>
                  </a:lnTo>
                  <a:lnTo>
                    <a:pt x="3766761" y="4271354"/>
                  </a:lnTo>
                  <a:lnTo>
                    <a:pt x="3758186" y="4219278"/>
                  </a:lnTo>
                  <a:lnTo>
                    <a:pt x="3750852" y="4166948"/>
                  </a:lnTo>
                  <a:lnTo>
                    <a:pt x="3744788" y="4114406"/>
                  </a:lnTo>
                  <a:lnTo>
                    <a:pt x="3740023" y="4061694"/>
                  </a:lnTo>
                  <a:lnTo>
                    <a:pt x="3736584" y="4008855"/>
                  </a:lnTo>
                  <a:lnTo>
                    <a:pt x="3734500" y="3955931"/>
                  </a:lnTo>
                  <a:lnTo>
                    <a:pt x="3733800" y="3902963"/>
                  </a:lnTo>
                </a:path>
                <a:path w="9599295" h="5668645">
                  <a:moveTo>
                    <a:pt x="2890774" y="3605021"/>
                  </a:moveTo>
                  <a:lnTo>
                    <a:pt x="2818511" y="3604892"/>
                  </a:lnTo>
                  <a:lnTo>
                    <a:pt x="2746288" y="3604508"/>
                  </a:lnTo>
                  <a:lnTo>
                    <a:pt x="2674146" y="3603872"/>
                  </a:lnTo>
                  <a:lnTo>
                    <a:pt x="2602124" y="3602990"/>
                  </a:lnTo>
                  <a:lnTo>
                    <a:pt x="2530263" y="3601865"/>
                  </a:lnTo>
                  <a:lnTo>
                    <a:pt x="2458603" y="3600502"/>
                  </a:lnTo>
                  <a:lnTo>
                    <a:pt x="2387183" y="3598906"/>
                  </a:lnTo>
                  <a:lnTo>
                    <a:pt x="2316045" y="3597080"/>
                  </a:lnTo>
                  <a:lnTo>
                    <a:pt x="2245228" y="3595029"/>
                  </a:lnTo>
                  <a:lnTo>
                    <a:pt x="2174772" y="3592757"/>
                  </a:lnTo>
                  <a:lnTo>
                    <a:pt x="2104717" y="3590269"/>
                  </a:lnTo>
                  <a:lnTo>
                    <a:pt x="2035104" y="3587569"/>
                  </a:lnTo>
                  <a:lnTo>
                    <a:pt x="1965973" y="3584661"/>
                  </a:lnTo>
                  <a:lnTo>
                    <a:pt x="1897364" y="3581549"/>
                  </a:lnTo>
                  <a:lnTo>
                    <a:pt x="1829317" y="3578238"/>
                  </a:lnTo>
                  <a:lnTo>
                    <a:pt x="1761873" y="3574733"/>
                  </a:lnTo>
                  <a:lnTo>
                    <a:pt x="1695070" y="3571037"/>
                  </a:lnTo>
                  <a:lnTo>
                    <a:pt x="1628951" y="3567155"/>
                  </a:lnTo>
                  <a:lnTo>
                    <a:pt x="1563554" y="3563091"/>
                  </a:lnTo>
                  <a:lnTo>
                    <a:pt x="1498919" y="3558850"/>
                  </a:lnTo>
                  <a:lnTo>
                    <a:pt x="1435088" y="3554436"/>
                  </a:lnTo>
                  <a:lnTo>
                    <a:pt x="1372100" y="3549852"/>
                  </a:lnTo>
                  <a:lnTo>
                    <a:pt x="1309995" y="3545105"/>
                  </a:lnTo>
                  <a:lnTo>
                    <a:pt x="1248814" y="3540197"/>
                  </a:lnTo>
                  <a:lnTo>
                    <a:pt x="1188596" y="3535133"/>
                  </a:lnTo>
                  <a:lnTo>
                    <a:pt x="1129382" y="3529918"/>
                  </a:lnTo>
                  <a:lnTo>
                    <a:pt x="1071212" y="3524555"/>
                  </a:lnTo>
                  <a:lnTo>
                    <a:pt x="1014126" y="3519050"/>
                  </a:lnTo>
                  <a:lnTo>
                    <a:pt x="958164" y="3513406"/>
                  </a:lnTo>
                  <a:lnTo>
                    <a:pt x="903366" y="3507628"/>
                  </a:lnTo>
                  <a:lnTo>
                    <a:pt x="849773" y="3501721"/>
                  </a:lnTo>
                  <a:lnTo>
                    <a:pt x="797425" y="3495687"/>
                  </a:lnTo>
                  <a:lnTo>
                    <a:pt x="746361" y="3489533"/>
                  </a:lnTo>
                  <a:lnTo>
                    <a:pt x="696623" y="3483261"/>
                  </a:lnTo>
                  <a:lnTo>
                    <a:pt x="648249" y="3476877"/>
                  </a:lnTo>
                  <a:lnTo>
                    <a:pt x="601280" y="3470385"/>
                  </a:lnTo>
                  <a:lnTo>
                    <a:pt x="555757" y="3463789"/>
                  </a:lnTo>
                  <a:lnTo>
                    <a:pt x="511720" y="3457094"/>
                  </a:lnTo>
                  <a:lnTo>
                    <a:pt x="469208" y="3450303"/>
                  </a:lnTo>
                  <a:lnTo>
                    <a:pt x="428262" y="3443421"/>
                  </a:lnTo>
                  <a:lnTo>
                    <a:pt x="388922" y="3436453"/>
                  </a:lnTo>
                  <a:lnTo>
                    <a:pt x="351229" y="3429402"/>
                  </a:lnTo>
                  <a:lnTo>
                    <a:pt x="280940" y="3415072"/>
                  </a:lnTo>
                  <a:lnTo>
                    <a:pt x="217718" y="3400464"/>
                  </a:lnTo>
                  <a:lnTo>
                    <a:pt x="161883" y="3385614"/>
                  </a:lnTo>
                  <a:lnTo>
                    <a:pt x="113757" y="3370557"/>
                  </a:lnTo>
                  <a:lnTo>
                    <a:pt x="73661" y="3355326"/>
                  </a:lnTo>
                  <a:lnTo>
                    <a:pt x="29275" y="3332231"/>
                  </a:lnTo>
                  <a:lnTo>
                    <a:pt x="1197" y="3301154"/>
                  </a:lnTo>
                  <a:lnTo>
                    <a:pt x="0" y="329336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52871" cy="82295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1635" y="737616"/>
            <a:ext cx="7999475" cy="705916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739" y="221107"/>
            <a:ext cx="514096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5080" indent="-9144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D9D9D9"/>
                </a:solidFill>
                <a:latin typeface="Calibri"/>
                <a:cs typeface="Calibri"/>
              </a:rPr>
              <a:t>Эпоха</a:t>
            </a:r>
            <a:r>
              <a:rPr sz="3200" b="1" spc="-1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9D9D9"/>
                </a:solidFill>
                <a:latin typeface="Calibri"/>
                <a:cs typeface="Calibri"/>
              </a:rPr>
              <a:t>перемен:</a:t>
            </a:r>
            <a:r>
              <a:rPr sz="3200" b="1" spc="-6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D9D9D9"/>
                </a:solidFill>
                <a:latin typeface="Calibri"/>
                <a:cs typeface="Calibri"/>
              </a:rPr>
              <a:t>что</a:t>
            </a:r>
            <a:r>
              <a:rPr sz="3200" b="1" spc="-9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D9D9D9"/>
                </a:solidFill>
                <a:latin typeface="Calibri"/>
                <a:cs typeface="Calibri"/>
              </a:rPr>
              <a:t>изменил </a:t>
            </a:r>
            <a:r>
              <a:rPr sz="3200" b="1" dirty="0">
                <a:solidFill>
                  <a:srgbClr val="D9D9D9"/>
                </a:solidFill>
                <a:latin typeface="Calibri"/>
                <a:cs typeface="Calibri"/>
              </a:rPr>
              <a:t>каменный</a:t>
            </a:r>
            <a:r>
              <a:rPr sz="3200" b="1" spc="-6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D9D9D9"/>
                </a:solidFill>
                <a:latin typeface="Calibri"/>
                <a:cs typeface="Calibri"/>
              </a:rPr>
              <a:t>век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2145" rIns="0" bIns="0" rtlCol="0">
            <a:spAutoFit/>
          </a:bodyPr>
          <a:lstStyle/>
          <a:p>
            <a:pPr marL="487299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2A2A2A"/>
                </a:solidFill>
              </a:rPr>
              <a:t>Бронзовый</a:t>
            </a:r>
            <a:r>
              <a:rPr spc="40" dirty="0">
                <a:solidFill>
                  <a:srgbClr val="2A2A2A"/>
                </a:solidFill>
              </a:rPr>
              <a:t> </a:t>
            </a:r>
            <a:r>
              <a:rPr dirty="0">
                <a:solidFill>
                  <a:srgbClr val="2A2A2A"/>
                </a:solidFill>
              </a:rPr>
              <a:t>век</a:t>
            </a:r>
            <a:r>
              <a:rPr spc="60" dirty="0">
                <a:solidFill>
                  <a:srgbClr val="2A2A2A"/>
                </a:solidFill>
              </a:rPr>
              <a:t> </a:t>
            </a:r>
            <a:r>
              <a:rPr spc="85" dirty="0">
                <a:latin typeface="Tahoma"/>
                <a:cs typeface="Tahoma"/>
              </a:rPr>
              <a:t>(3–2</a:t>
            </a:r>
            <a:r>
              <a:rPr spc="-150" dirty="0">
                <a:latin typeface="Tahoma"/>
                <a:cs typeface="Tahoma"/>
              </a:rPr>
              <a:t> </a:t>
            </a:r>
            <a:r>
              <a:rPr spc="-40" dirty="0"/>
              <a:t>тыс</a:t>
            </a:r>
            <a:r>
              <a:rPr spc="-40" dirty="0">
                <a:latin typeface="Tahoma"/>
                <a:cs typeface="Tahoma"/>
              </a:rPr>
              <a:t>.</a:t>
            </a:r>
            <a:r>
              <a:rPr spc="-130" dirty="0">
                <a:latin typeface="Tahoma"/>
                <a:cs typeface="Tahoma"/>
              </a:rPr>
              <a:t> </a:t>
            </a:r>
            <a:r>
              <a:rPr dirty="0"/>
              <a:t>до</a:t>
            </a:r>
            <a:r>
              <a:rPr spc="45" dirty="0"/>
              <a:t> </a:t>
            </a:r>
            <a:r>
              <a:rPr spc="-10" dirty="0"/>
              <a:t>н</a:t>
            </a:r>
            <a:r>
              <a:rPr spc="-10" dirty="0">
                <a:latin typeface="Tahoma"/>
                <a:cs typeface="Tahoma"/>
              </a:rPr>
              <a:t>.</a:t>
            </a:r>
            <a:r>
              <a:rPr spc="-10" dirty="0"/>
              <a:t>э</a:t>
            </a:r>
            <a:r>
              <a:rPr spc="-10" dirty="0">
                <a:latin typeface="Tahoma"/>
                <a:cs typeface="Tahoma"/>
              </a:rPr>
              <a:t>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352" y="673608"/>
            <a:ext cx="4381500" cy="7635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931" y="1606296"/>
            <a:ext cx="3657600" cy="27432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97795" y="3662171"/>
            <a:ext cx="4477511" cy="33558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1291" y="1757172"/>
            <a:ext cx="4980432" cy="304342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5044" y="4404359"/>
            <a:ext cx="1935480" cy="13365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5044" y="5824728"/>
            <a:ext cx="1935480" cy="230580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29811" y="5049011"/>
            <a:ext cx="5777484" cy="28468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98507" y="263652"/>
            <a:ext cx="4980432" cy="3201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1149</Words>
  <Application>Microsoft Office PowerPoint</Application>
  <PresentationFormat>Custom</PresentationFormat>
  <Paragraphs>178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MT</vt:lpstr>
      <vt:lpstr>Bahnschrift</vt:lpstr>
      <vt:lpstr>Calibri</vt:lpstr>
      <vt:lpstr>Cambria</vt:lpstr>
      <vt:lpstr>Tahoma</vt:lpstr>
      <vt:lpstr>Verdana</vt:lpstr>
      <vt:lpstr>Office Theme</vt:lpstr>
      <vt:lpstr>Культура первобытного</vt:lpstr>
      <vt:lpstr>Цель:</vt:lpstr>
      <vt:lpstr>Периодизация и хронология</vt:lpstr>
      <vt:lpstr>Каменный век (40–4 тыс. лет до н.э.)</vt:lpstr>
      <vt:lpstr>Палеолит — 2,5 миллиона лет — 14 тысяч лет назад.</vt:lpstr>
      <vt:lpstr>Мезолит — 13-8 тысяч лет назад</vt:lpstr>
      <vt:lpstr>Неолит — 8-4 тысячи лет назад</vt:lpstr>
      <vt:lpstr>Эпоха перемен: что изменил каменный век</vt:lpstr>
      <vt:lpstr>Бронзовый век (3–2 тыс. до н.э.)</vt:lpstr>
      <vt:lpstr>Железный век (1 тыс. до н.э.)</vt:lpstr>
      <vt:lpstr>Происхождение человека</vt:lpstr>
      <vt:lpstr>Материальная культура первобытного общества</vt:lpstr>
      <vt:lpstr>Социальная организация</vt:lpstr>
      <vt:lpstr>Неолитическая революция</vt:lpstr>
      <vt:lpstr>Особенности первобытной культуры</vt:lpstr>
      <vt:lpstr>Религиозные представления</vt:lpstr>
      <vt:lpstr>Духовная культура первобытного общества</vt:lpstr>
      <vt:lpstr>Наследие первобытной культуры</vt:lpstr>
      <vt:lpstr>Список литературы и источников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dmitryq</dc:creator>
  <cp:lastModifiedBy>Дмитрий Константинов</cp:lastModifiedBy>
  <cp:revision>1</cp:revision>
  <dcterms:created xsi:type="dcterms:W3CDTF">2026-02-27T01:20:13Z</dcterms:created>
  <dcterms:modified xsi:type="dcterms:W3CDTF">2026-02-27T01:22:34Z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2026-02-27T00:00:00Z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2026-02-27T00:00:00Z</vt:filetime>
  </property>
  <property fmtid="{D5CDD505-2E9C-101B-9397-08002B2CF9AE}" pid="5" name="Producer">
    <vt:lpwstr>Microsoft® PowerPoint® LTSC</vt:lpwstr>
  </property>
</Properties>
</file>